
<file path=[Content_Types].xml><?xml version="1.0" encoding="utf-8"?>
<Types xmlns="http://schemas.openxmlformats.org/package/2006/content-types">
  <Default Extension="bin" ContentType="image/png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5"/>
    <p:sldMasterId id="2147483661" r:id="rId6"/>
  </p:sldMasterIdLst>
  <p:notesMasterIdLst>
    <p:notesMasterId r:id="rId29"/>
  </p:notesMasterIdLst>
  <p:sldIdLst>
    <p:sldId id="261" r:id="rId7"/>
    <p:sldId id="4237" r:id="rId8"/>
    <p:sldId id="4238" r:id="rId9"/>
    <p:sldId id="4210" r:id="rId10"/>
    <p:sldId id="4252" r:id="rId11"/>
    <p:sldId id="4211" r:id="rId12"/>
    <p:sldId id="4209" r:id="rId13"/>
    <p:sldId id="4228" r:id="rId14"/>
    <p:sldId id="4216" r:id="rId15"/>
    <p:sldId id="4241" r:id="rId16"/>
    <p:sldId id="4261" r:id="rId17"/>
    <p:sldId id="4239" r:id="rId18"/>
    <p:sldId id="4255" r:id="rId19"/>
    <p:sldId id="4263" r:id="rId20"/>
    <p:sldId id="4262" r:id="rId21"/>
    <p:sldId id="4257" r:id="rId22"/>
    <p:sldId id="4264" r:id="rId23"/>
    <p:sldId id="4258" r:id="rId24"/>
    <p:sldId id="4243" r:id="rId25"/>
    <p:sldId id="4218" r:id="rId26"/>
    <p:sldId id="4227" r:id="rId27"/>
    <p:sldId id="4260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67" autoAdjust="0"/>
    <p:restoredTop sz="83276" autoAdjust="0"/>
  </p:normalViewPr>
  <p:slideViewPr>
    <p:cSldViewPr snapToGrid="0">
      <p:cViewPr varScale="1">
        <p:scale>
          <a:sx n="45" d="100"/>
          <a:sy n="45" d="100"/>
        </p:scale>
        <p:origin x="13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tags" Target="tags/tag1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5603A-28D8-4A3C-9B84-DC43FB6D8D5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224DB-CD8C-46DC-B91B-F439ABFD4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889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C160C3-3AB6-49C1-8001-AFDAD271EB5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U Passat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U Passat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653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5224DB-CD8C-46DC-B91B-F439ABFD4AE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324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E7FAE-0A2D-499C-68C4-9D952182F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65F3A2-F886-B8AF-9660-AB9B00CB0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E2DEA7-8439-457C-7508-3C85450548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0B6D3-D622-C8E8-E8C6-CB9005699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5224DB-CD8C-46DC-B91B-F439ABFD4AE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27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B4988-8EFF-8C73-D098-FCCCDF4AF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3BA548-4C72-D444-6DAB-C647C2D189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21D3D1-01B6-799B-44C7-3625FE5AC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66EB2-DB09-6C91-8632-FE87E9B02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5224DB-CD8C-46DC-B91B-F439ABFD4AE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470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5224DB-CD8C-46DC-B91B-F439ABFD4AE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566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63F7-EF8D-1442-2805-F90D13F7F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B73C6-4021-68D5-1099-5B1540F6C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5FE5C-42F5-ED25-BFA5-92006F0F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8D708-28BE-2B4D-76EA-65C5F9F1D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89D1B-E6BF-1F61-350B-A416EBB7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917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B7F94-F949-C9D2-64CD-B62B7DC79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E5FE4-1DC9-4259-BC3F-AAA35F553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BD69D-53F3-11C2-CD61-58145ADE3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27DC1-FAE3-D580-F35F-401162D21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5CA33-9D26-98B6-E85B-DDD045083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12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BDCC-CCDE-89ED-215B-A5C7B94C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A45BD-B998-CDFD-1526-FDD92DF3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13C8F-2C17-07EA-C35A-A35FBFF6B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E90C3-7845-28AD-B4AB-4E25141A3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ABC6B-8C7F-938E-F069-4B918234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475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22F3A-0938-B89E-F4AB-85FEE180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60B9D-3512-C97D-CC45-A43A179A5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7026FA-4782-12C8-2CC1-2C7509451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189C04-0833-1C4B-D8A2-3712684F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AB21E-0157-D95F-9FCC-4B063351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D5F7A-AE0A-B266-6D5F-8DCFAF7C0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43900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F502-0597-DE6F-EFAA-91FE7CBC2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5B2D51-88C7-8166-7DF4-05B2412EE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4D9031-D1F7-2CE0-3119-FE2D72314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84C981-6167-2D0E-C5BB-60431E3459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AFAC50-58D5-0FF1-CA9C-ADFF4B70CC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2834AD-3601-067D-72FB-6D29B190C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66F7D6-4AD1-81C2-9724-6BD002051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19DA6-2F99-B552-267C-700E7BCBD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6630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FFD68-AAAD-B847-FEDE-8097587B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9AE93F-DDAA-4DD3-F594-609BC9504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BBD2A4-363A-DAA0-622F-DD627BA8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6BABE-D66C-7F7F-7ABA-8A59FDD2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4500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5D7050-3A86-DB26-84B4-1380B38A3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EE70D8-9614-140C-81C8-4A5C6A3B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A678B-AC33-BD31-7B81-62828144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6859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7EB7-7A36-D8E2-02CC-749D8CB3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C83CD-C860-00EB-932A-D31384975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020D6-2495-A29C-DAC2-F0076F184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F7D8A-A545-AF69-94BF-B59A3010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14F846-93A0-440A-DF82-A698055FA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D9461-0EED-10DF-5196-A303CB95F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8450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58D1-A1EA-0634-FAC2-90E4D720A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B24B92-4BA2-E8CE-A1AE-B265778655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59854-B0B7-287F-B832-2C9C0A998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E5A84-FE53-EC4F-4180-C28245FDB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90BC5-7018-2B6D-B9F7-2475E1AF4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76DC6-615A-374B-A4E6-15D9BD75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879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4915-0AA5-88A7-550C-EDDA6626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7B0AC-256A-DD5C-1FB2-5A51ABFB7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513A8-DC61-DCAC-BADE-CE9BA1EE3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F1CA6-2AA6-85A0-F736-1DE71D240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0E3D0-868A-15DA-2C55-94052974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5093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2D8FEF-8EEC-1D16-8F69-5FF3DA5EC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F4F87-CA82-C826-169C-6FB5E8F98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8FAE7-3CBB-7B80-6765-1E483D9B8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F97FD-BF40-F2B8-A174-8202C5522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56C77-356C-3228-9EE8-7AC8DFA4C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34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/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3" name="Footer Placeholder 2" hidden="1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-1974112" y="3082507"/>
            <a:ext cx="18263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eller ord til</a:t>
            </a:r>
            <a:endParaRPr lang="en-GB" sz="1800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AU Passata Bold</a:t>
            </a:r>
            <a:endParaRPr lang="en-GB" sz="4799" dirty="0"/>
          </a:p>
        </p:txBody>
      </p:sp>
      <p:pic>
        <p:nvPicPr>
          <p:cNvPr id="54" name="Farvet baggrund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Au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79" y="5997600"/>
            <a:ext cx="557714" cy="558000"/>
          </a:xfrm>
          <a:prstGeom prst="rect">
            <a:avLst/>
          </a:prstGeom>
        </p:spPr>
      </p:pic>
      <p:pic>
        <p:nvPicPr>
          <p:cNvPr id="18" name="Billede stre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82" y="5997601"/>
            <a:ext cx="71753" cy="557999"/>
          </a:xfrm>
          <a:prstGeom prst="rect">
            <a:avLst/>
          </a:prstGeom>
        </p:spPr>
      </p:pic>
      <p:sp>
        <p:nvSpPr>
          <p:cNvPr id="34819" name="Title 1"/>
          <p:cNvSpPr>
            <a:spLocks noGrp="1" noChangeArrowheads="1"/>
          </p:cNvSpPr>
          <p:nvPr>
            <p:ph type="ctrTitle"/>
          </p:nvPr>
        </p:nvSpPr>
        <p:spPr>
          <a:xfrm>
            <a:off x="986095" y="2482344"/>
            <a:ext cx="10222987" cy="1661993"/>
          </a:xfrm>
        </p:spPr>
        <p:txBody>
          <a:bodyPr wrap="square" anchor="ctr" anchorCtr="0">
            <a:spAutoFit/>
          </a:bodyPr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AU Passata Light" panose="020B03030309020308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3" name="OFF_logo2Computed"/>
          <p:cNvSpPr txBox="1">
            <a:spLocks noChangeArrowheads="1"/>
          </p:cNvSpPr>
          <p:nvPr userDrawn="1"/>
        </p:nvSpPr>
        <p:spPr bwMode="auto">
          <a:xfrm>
            <a:off x="972254" y="5997600"/>
            <a:ext cx="2350657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endParaRPr lang="en-GB" sz="600" cap="all" spc="40" baseline="0" dirty="0">
              <a:solidFill>
                <a:schemeClr val="bg1"/>
              </a:solidFill>
              <a:latin typeface="AU Passata Light" pitchFamily="34" charset="0"/>
            </a:endParaRPr>
          </a:p>
        </p:txBody>
      </p:sp>
      <p:sp>
        <p:nvSpPr>
          <p:cNvPr id="5" name="Date_DateCustomA" descr="{&quot;templafy&quot;:{&quot;id&quot;:&quot;db2c6f87-1b10-410d-aa77-b718a365b0d8&quot;}}">
            <a:extLst>
              <a:ext uri="{FF2B5EF4-FFF2-40B4-BE49-F238E27FC236}">
                <a16:creationId xmlns:a16="http://schemas.microsoft.com/office/drawing/2014/main" id="{7F20FB0B-AB99-D1DA-4E1C-7C844AE4069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92294" y="5997600"/>
            <a:ext cx="2272432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5. March 2026</a:t>
            </a:r>
          </a:p>
        </p:txBody>
      </p:sp>
      <p:sp>
        <p:nvSpPr>
          <p:cNvPr id="6" name="FLD_Event" descr="{&quot;templafy&quot;:{&quot;id&quot;:&quot;85852dde-e2a0-429f-9b0b-8f6877a9c9f2&quot;}}">
            <a:extLst>
              <a:ext uri="{FF2B5EF4-FFF2-40B4-BE49-F238E27FC236}">
                <a16:creationId xmlns:a16="http://schemas.microsoft.com/office/drawing/2014/main" id="{94FCB787-CF58-D24B-3F9C-4CF65869F2F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92294" y="5997600"/>
            <a:ext cx="2272432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NERA Conference, Aarhus, Denmark </a:t>
            </a:r>
          </a:p>
        </p:txBody>
      </p:sp>
      <p:sp>
        <p:nvSpPr>
          <p:cNvPr id="36" name="USR_Title" descr="{&quot;templafy&quot;:{&quot;id&quot;:&quot;1ad3056e-a968-4e41-8b86-1176942cfe8c&quot;}}"/>
          <p:cNvSpPr txBox="1">
            <a:spLocks noChangeArrowheads="1"/>
          </p:cNvSpPr>
          <p:nvPr userDrawn="1"/>
        </p:nvSpPr>
        <p:spPr bwMode="auto">
          <a:xfrm>
            <a:off x="6241669" y="5997600"/>
            <a:ext cx="2983193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Postdoc</a:t>
            </a:r>
          </a:p>
        </p:txBody>
      </p:sp>
      <p:sp>
        <p:nvSpPr>
          <p:cNvPr id="37" name="USR_Name" descr="{&quot;templafy&quot;:{&quot;id&quot;:&quot;6a55022e-08eb-4274-9152-2130f5448175&quot;}}"/>
          <p:cNvSpPr txBox="1">
            <a:spLocks noChangeArrowheads="1"/>
          </p:cNvSpPr>
          <p:nvPr userDrawn="1"/>
        </p:nvSpPr>
        <p:spPr bwMode="auto">
          <a:xfrm>
            <a:off x="6241669" y="5997600"/>
            <a:ext cx="2983193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Rosie Ann Alexander</a:t>
            </a:r>
          </a:p>
        </p:txBody>
      </p:sp>
      <p:pic>
        <p:nvPicPr>
          <p:cNvPr id="1799464217" name="SecondaryLogo" descr="{&quot;templafy&quot;:{&quot;id&quot;:&quot;8cbcec24-ee77-4e20-a42c-42b3348ce493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8772" y="5999002"/>
            <a:ext cx="1660032" cy="558000"/>
          </a:xfrm>
          <a:prstGeom prst="rect">
            <a:avLst/>
          </a:prstGeom>
        </p:spPr>
      </p:pic>
      <p:sp>
        <p:nvSpPr>
          <p:cNvPr id="8" name="OFF_logo2Computed" descr="{&quot;templafy&quot;:{&quot;id&quot;:&quot;a8d9f26d-184b-4bc2-8b13-763b29bdfadf&quot;}}">
            <a:extLst>
              <a:ext uri="{FF2B5EF4-FFF2-40B4-BE49-F238E27FC236}">
                <a16:creationId xmlns:a16="http://schemas.microsoft.com/office/drawing/2014/main" id="{289B577B-AF3B-2A62-0411-5FD9FF3C420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72254" y="5997600"/>
            <a:ext cx="2350657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GB" sz="600" cap="all" spc="40" baseline="0" dirty="0">
                <a:solidFill>
                  <a:schemeClr val="bg1"/>
                </a:solidFill>
                <a:latin typeface="AU Passata Light" pitchFamily="34" charset="0"/>
              </a:rPr>
              <a:t>Aarhus University</a:t>
            </a:r>
          </a:p>
        </p:txBody>
      </p:sp>
      <p:sp>
        <p:nvSpPr>
          <p:cNvPr id="9" name="OFF_logo1Computed" descr="{&quot;templafy&quot;:{&quot;id&quot;:&quot;27dccfdb-b189-4702-9f3d-c31cff73c9ec&quot;}}">
            <a:extLst>
              <a:ext uri="{FF2B5EF4-FFF2-40B4-BE49-F238E27FC236}">
                <a16:creationId xmlns:a16="http://schemas.microsoft.com/office/drawing/2014/main" id="{066A6607-F6B4-2025-DA5F-AC4D1914151A}"/>
              </a:ext>
            </a:extLst>
          </p:cNvPr>
          <p:cNvSpPr/>
          <p:nvPr userDrawn="1"/>
        </p:nvSpPr>
        <p:spPr bwMode="auto">
          <a:xfrm>
            <a:off x="972252" y="5997601"/>
            <a:ext cx="1914484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1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Danish School of Education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11068" y="6581497"/>
            <a:ext cx="252066" cy="1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807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/>
          <p:cNvSpPr>
            <a:spLocks noGrp="1" noRot="1" noMove="1" noResize="1" noEditPoints="1" noAdjustHandles="1" noChangeArrowheads="1" noChangeShapeType="1"/>
          </p:cNvSpPr>
          <p:nvPr>
            <p:ph type="dt" sz="half" idx="12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3" name="Footer Placeholder 2" hidden="1"/>
          <p:cNvSpPr>
            <a:spLocks noGrp="1" noRot="1" noMove="1" noResize="1" noEditPoints="1" noAdjustHandles="1" noChangeArrowheads="1" noChangeShapeType="1"/>
          </p:cNvSpPr>
          <p:nvPr>
            <p:ph type="ftr" sz="quarter" idx="13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-2160917" y="2132856"/>
            <a:ext cx="2013173" cy="7386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i overskriften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til AU Passata bold</a:t>
            </a:r>
            <a:endParaRPr lang="en-GB" sz="4799" dirty="0"/>
          </a:p>
        </p:txBody>
      </p:sp>
      <p:sp>
        <p:nvSpPr>
          <p:cNvPr id="21" name="Farvet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sp>
        <p:nvSpPr>
          <p:cNvPr id="19" name="White Top Rectangle"/>
          <p:cNvSpPr>
            <a:spLocks noChangeArrowheads="1"/>
          </p:cNvSpPr>
          <p:nvPr userDrawn="1"/>
        </p:nvSpPr>
        <p:spPr bwMode="auto">
          <a:xfrm>
            <a:off x="986095" y="3443622"/>
            <a:ext cx="648169" cy="4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sz="4799" dirty="0"/>
          </a:p>
        </p:txBody>
      </p:sp>
      <p:pic>
        <p:nvPicPr>
          <p:cNvPr id="17" name="Au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79" y="5997600"/>
            <a:ext cx="557714" cy="558000"/>
          </a:xfrm>
          <a:prstGeom prst="rect">
            <a:avLst/>
          </a:prstGeom>
        </p:spPr>
      </p:pic>
      <p:pic>
        <p:nvPicPr>
          <p:cNvPr id="23" name="Billede stre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82" y="5997601"/>
            <a:ext cx="71753" cy="557999"/>
          </a:xfrm>
          <a:prstGeom prst="rect">
            <a:avLst/>
          </a:prstGeom>
        </p:spPr>
      </p:pic>
      <p:sp>
        <p:nvSpPr>
          <p:cNvPr id="34819" name="Title 1"/>
          <p:cNvSpPr>
            <a:spLocks noGrp="1" noChangeArrowheads="1"/>
          </p:cNvSpPr>
          <p:nvPr>
            <p:ph type="ctrTitle"/>
          </p:nvPr>
        </p:nvSpPr>
        <p:spPr>
          <a:xfrm>
            <a:off x="982100" y="1520316"/>
            <a:ext cx="9545793" cy="1779553"/>
          </a:xfrm>
        </p:spPr>
        <p:txBody>
          <a:bodyPr wrap="square" anchor="b" anchorCtr="0">
            <a:noAutofit/>
          </a:bodyPr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AU Passata Light" panose="020B03030309020308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86095" y="3715432"/>
            <a:ext cx="7163077" cy="1746085"/>
          </a:xfrm>
        </p:spPr>
        <p:txBody>
          <a:bodyPr/>
          <a:lstStyle>
            <a:lvl1pPr marL="0" indent="0">
              <a:lnSpc>
                <a:spcPct val="101000"/>
              </a:lnSpc>
              <a:buFontTx/>
              <a:buNone/>
              <a:defRPr sz="27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</p:txBody>
      </p:sp>
      <p:sp>
        <p:nvSpPr>
          <p:cNvPr id="8" name="Date_DateCustomA" descr="{&quot;templafy&quot;:{&quot;id&quot;:&quot;c81fc3f3-4f3e-49c4-bb01-bc381656fa85&quot;}}">
            <a:extLst>
              <a:ext uri="{FF2B5EF4-FFF2-40B4-BE49-F238E27FC236}">
                <a16:creationId xmlns:a16="http://schemas.microsoft.com/office/drawing/2014/main" id="{249423E2-54F8-7094-38E5-785211867F3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92294" y="5997600"/>
            <a:ext cx="2272432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5. March 2026</a:t>
            </a:r>
          </a:p>
        </p:txBody>
      </p:sp>
      <p:sp>
        <p:nvSpPr>
          <p:cNvPr id="7" name="FLD_Event" descr="{&quot;templafy&quot;:{&quot;id&quot;:&quot;4b234be1-1ffe-4626-b392-d9b239c8fab6&quot;}}">
            <a:extLst>
              <a:ext uri="{FF2B5EF4-FFF2-40B4-BE49-F238E27FC236}">
                <a16:creationId xmlns:a16="http://schemas.microsoft.com/office/drawing/2014/main" id="{163F40E2-4217-07B0-ECD8-2A4A14C886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92294" y="5997600"/>
            <a:ext cx="2272432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NERA Conference, Aarhus, Denmark </a:t>
            </a:r>
          </a:p>
        </p:txBody>
      </p:sp>
      <p:sp>
        <p:nvSpPr>
          <p:cNvPr id="41" name="USR_Title"/>
          <p:cNvSpPr txBox="1">
            <a:spLocks noChangeArrowheads="1"/>
          </p:cNvSpPr>
          <p:nvPr userDrawn="1"/>
        </p:nvSpPr>
        <p:spPr bwMode="auto">
          <a:xfrm>
            <a:off x="6241669" y="5997600"/>
            <a:ext cx="2983193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endParaRPr lang="en-GB" sz="700" b="0" cap="all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2" name="USR_Name" descr="{&quot;templafy&quot;:{&quot;id&quot;:&quot;93ccb4c7-c625-4f18-a0d8-487ff91b25d1&quot;}}"/>
          <p:cNvSpPr txBox="1">
            <a:spLocks noChangeArrowheads="1"/>
          </p:cNvSpPr>
          <p:nvPr userDrawn="1"/>
        </p:nvSpPr>
        <p:spPr bwMode="auto">
          <a:xfrm>
            <a:off x="6241669" y="5997600"/>
            <a:ext cx="2983193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Rosie Ann Alexander</a:t>
            </a:r>
          </a:p>
        </p:txBody>
      </p:sp>
      <p:pic>
        <p:nvPicPr>
          <p:cNvPr id="1901614989" name="SecondaryLogo" descr="{&quot;templafy&quot;:{&quot;id&quot;:&quot;10bf384c-e847-4b2a-81d1-d1c18e022d7f&quot;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8772" y="5999002"/>
            <a:ext cx="1660032" cy="558000"/>
          </a:xfrm>
          <a:prstGeom prst="rect">
            <a:avLst/>
          </a:prstGeom>
        </p:spPr>
      </p:pic>
      <p:sp>
        <p:nvSpPr>
          <p:cNvPr id="9" name="OFF_logo2Computed" descr="{&quot;templafy&quot;:{&quot;id&quot;:&quot;5557d19a-712c-429b-a132-9cb70eadedec&quot;}}">
            <a:extLst>
              <a:ext uri="{FF2B5EF4-FFF2-40B4-BE49-F238E27FC236}">
                <a16:creationId xmlns:a16="http://schemas.microsoft.com/office/drawing/2014/main" id="{4550AE95-0D19-942D-D04F-B30197C47E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72254" y="5997600"/>
            <a:ext cx="2350657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GB" sz="600" cap="all" spc="40" baseline="0" dirty="0">
                <a:solidFill>
                  <a:schemeClr val="bg1"/>
                </a:solidFill>
                <a:latin typeface="AU Passata Light" pitchFamily="34" charset="0"/>
              </a:rPr>
              <a:t>Aarhus University</a:t>
            </a:r>
          </a:p>
        </p:txBody>
      </p:sp>
      <p:sp>
        <p:nvSpPr>
          <p:cNvPr id="10" name="OFF_logo1Computed" descr="{&quot;templafy&quot;:{&quot;id&quot;:&quot;44d76fc4-247c-4950-840a-32d333da2512&quot;}}">
            <a:extLst>
              <a:ext uri="{FF2B5EF4-FFF2-40B4-BE49-F238E27FC236}">
                <a16:creationId xmlns:a16="http://schemas.microsoft.com/office/drawing/2014/main" id="{7E45388B-77A2-F799-5C73-3DBEF86FEF0E}"/>
              </a:ext>
            </a:extLst>
          </p:cNvPr>
          <p:cNvSpPr/>
          <p:nvPr userDrawn="1"/>
        </p:nvSpPr>
        <p:spPr bwMode="auto">
          <a:xfrm>
            <a:off x="972252" y="5997601"/>
            <a:ext cx="1914484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1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Danish School of Education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11811068" y="6581497"/>
            <a:ext cx="252066" cy="1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94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/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3" name="Footer Placeholder 2" hidden="1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974112" y="3082507"/>
            <a:ext cx="18263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eller ord til</a:t>
            </a:r>
            <a:endParaRPr lang="en-GB" sz="1800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AU Passata Bold</a:t>
            </a:r>
            <a:endParaRPr lang="en-GB" sz="4799" dirty="0"/>
          </a:p>
        </p:txBody>
      </p:sp>
      <p:sp>
        <p:nvSpPr>
          <p:cNvPr id="22" name="Farvet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pic>
        <p:nvPicPr>
          <p:cNvPr id="17" name="Au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79" y="5997600"/>
            <a:ext cx="557714" cy="558000"/>
          </a:xfrm>
          <a:prstGeom prst="rect">
            <a:avLst/>
          </a:prstGeom>
        </p:spPr>
      </p:pic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82" y="5997601"/>
            <a:ext cx="71753" cy="557999"/>
          </a:xfrm>
          <a:prstGeom prst="rect">
            <a:avLst/>
          </a:prstGeom>
        </p:spPr>
      </p:pic>
      <p:sp>
        <p:nvSpPr>
          <p:cNvPr id="34819" name="Title 1"/>
          <p:cNvSpPr>
            <a:spLocks noGrp="1" noChangeArrowheads="1"/>
          </p:cNvSpPr>
          <p:nvPr>
            <p:ph type="ctrTitle"/>
          </p:nvPr>
        </p:nvSpPr>
        <p:spPr>
          <a:xfrm>
            <a:off x="986095" y="2482344"/>
            <a:ext cx="10222987" cy="1661993"/>
          </a:xfrm>
        </p:spPr>
        <p:txBody>
          <a:bodyPr wrap="square" anchor="ctr" anchorCtr="0">
            <a:spAutoFit/>
          </a:bodyPr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AU Passata Light" panose="020B03030309020308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7" name="Date_DateCustomA" descr="{&quot;templafy&quot;:{&quot;id&quot;:&quot;beb81068-94d2-4cb3-b578-85ea0522a18f&quot;}}">
            <a:extLst>
              <a:ext uri="{FF2B5EF4-FFF2-40B4-BE49-F238E27FC236}">
                <a16:creationId xmlns:a16="http://schemas.microsoft.com/office/drawing/2014/main" id="{79F28AD6-C756-3FA9-8D35-B9ED537E5DD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92294" y="5997600"/>
            <a:ext cx="2272432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5. March 2026</a:t>
            </a:r>
          </a:p>
        </p:txBody>
      </p:sp>
      <p:sp>
        <p:nvSpPr>
          <p:cNvPr id="6" name="FLD_Event" descr="{&quot;templafy&quot;:{&quot;id&quot;:&quot;6d8ebed2-d21d-432c-99e9-2489aeea231e&quot;}}">
            <a:extLst>
              <a:ext uri="{FF2B5EF4-FFF2-40B4-BE49-F238E27FC236}">
                <a16:creationId xmlns:a16="http://schemas.microsoft.com/office/drawing/2014/main" id="{57887568-1188-7AD6-FE68-DD94BB3E074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92294" y="5997600"/>
            <a:ext cx="2272432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bg1"/>
                </a:solidFill>
                <a:latin typeface="+mn-lt"/>
              </a:rPr>
              <a:t>NERA Conference, Aarhus, Denmark </a:t>
            </a:r>
          </a:p>
        </p:txBody>
      </p:sp>
      <p:sp>
        <p:nvSpPr>
          <p:cNvPr id="28" name="USR_Title"/>
          <p:cNvSpPr txBox="1">
            <a:spLocks noChangeArrowheads="1"/>
          </p:cNvSpPr>
          <p:nvPr userDrawn="1"/>
        </p:nvSpPr>
        <p:spPr bwMode="auto">
          <a:xfrm>
            <a:off x="6241669" y="5997600"/>
            <a:ext cx="2983193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endParaRPr lang="en-GB" sz="700" b="0" cap="all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9" name="USR_Name"/>
          <p:cNvSpPr txBox="1">
            <a:spLocks noChangeArrowheads="1"/>
          </p:cNvSpPr>
          <p:nvPr userDrawn="1"/>
        </p:nvSpPr>
        <p:spPr bwMode="auto">
          <a:xfrm>
            <a:off x="6241669" y="5997600"/>
            <a:ext cx="2983193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endParaRPr lang="en-GB" sz="700" b="0" cap="all" baseline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73250332" name="SecondaryLogo" descr="{&quot;templafy&quot;:{&quot;id&quot;:&quot;edd1e513-b7dd-45e5-ae78-af48fb42e947&quot;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8772" y="5999002"/>
            <a:ext cx="1660032" cy="558000"/>
          </a:xfrm>
          <a:prstGeom prst="rect">
            <a:avLst/>
          </a:prstGeom>
        </p:spPr>
      </p:pic>
      <p:sp>
        <p:nvSpPr>
          <p:cNvPr id="11" name="OFF_logo2Computed" descr="{&quot;templafy&quot;:{&quot;id&quot;:&quot;de214c88-a92b-43b7-a176-a8aec237d5a4&quot;}}">
            <a:extLst>
              <a:ext uri="{FF2B5EF4-FFF2-40B4-BE49-F238E27FC236}">
                <a16:creationId xmlns:a16="http://schemas.microsoft.com/office/drawing/2014/main" id="{A3243EC3-3157-0FCB-B9C5-4D04D60102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72254" y="5997600"/>
            <a:ext cx="2350657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GB" sz="600" cap="all" spc="40" baseline="0" dirty="0">
                <a:solidFill>
                  <a:schemeClr val="bg1"/>
                </a:solidFill>
                <a:latin typeface="AU Passata Light" pitchFamily="34" charset="0"/>
              </a:rPr>
              <a:t>Aarhus University</a:t>
            </a:r>
          </a:p>
        </p:txBody>
      </p:sp>
      <p:sp>
        <p:nvSpPr>
          <p:cNvPr id="12" name="OFF_logo1Computed" descr="{&quot;templafy&quot;:{&quot;id&quot;:&quot;325de7ff-d178-4a00-8747-55ea2edf13ef&quot;}}">
            <a:extLst>
              <a:ext uri="{FF2B5EF4-FFF2-40B4-BE49-F238E27FC236}">
                <a16:creationId xmlns:a16="http://schemas.microsoft.com/office/drawing/2014/main" id="{295F1ED3-E7A6-8E03-3171-374E099942CC}"/>
              </a:ext>
            </a:extLst>
          </p:cNvPr>
          <p:cNvSpPr/>
          <p:nvPr userDrawn="1"/>
        </p:nvSpPr>
        <p:spPr bwMode="auto">
          <a:xfrm>
            <a:off x="972252" y="5997601"/>
            <a:ext cx="1914484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1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Danish School of Education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11068" y="6581497"/>
            <a:ext cx="252066" cy="1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1790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095" y="1960079"/>
            <a:ext cx="10222987" cy="3937484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5" name="TextBox 4"/>
          <p:cNvSpPr txBox="1"/>
          <p:nvPr userDrawn="1"/>
        </p:nvSpPr>
        <p:spPr>
          <a:xfrm>
            <a:off x="-1974112" y="340162"/>
            <a:ext cx="182636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to</a:t>
            </a: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linjer </a:t>
            </a:r>
            <a:endParaRPr lang="en-GB" sz="1800"/>
          </a:p>
          <a:p>
            <a:pPr algn="r">
              <a:lnSpc>
                <a:spcPct val="100000"/>
              </a:lnSpc>
            </a:pP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til</a:t>
            </a:r>
            <a:endParaRPr lang="en-GB" sz="1800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AU Passata Bold</a:t>
            </a:r>
            <a:endParaRPr lang="en-GB" sz="479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3695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ine title and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vid baggrund"/>
          <p:cNvSpPr/>
          <p:nvPr userDrawn="1"/>
        </p:nvSpPr>
        <p:spPr bwMode="auto">
          <a:xfrm>
            <a:off x="0" y="-1"/>
            <a:ext cx="12196376" cy="5894387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6" name="Black Rectangle"/>
          <p:cNvSpPr/>
          <p:nvPr userDrawn="1"/>
        </p:nvSpPr>
        <p:spPr>
          <a:xfrm>
            <a:off x="990258" y="1045684"/>
            <a:ext cx="648000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  <a:p>
            <a:pPr algn="ctr"/>
            <a:endParaRPr lang="en-GB" sz="4799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15995" y="228628"/>
            <a:ext cx="11559010" cy="752101"/>
          </a:xfrm>
        </p:spPr>
        <p:txBody>
          <a:bodyPr anchor="t" anchorCtr="0"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095" y="1373021"/>
            <a:ext cx="10222987" cy="4521366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8" name="TextBox 17"/>
          <p:cNvSpPr txBox="1"/>
          <p:nvPr userDrawn="1"/>
        </p:nvSpPr>
        <p:spPr>
          <a:xfrm>
            <a:off x="-1974112" y="340162"/>
            <a:ext cx="18263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én linje</a:t>
            </a:r>
            <a:endParaRPr lang="en-GB" sz="1800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Light eller AU Passata Bold</a:t>
            </a:r>
            <a:endParaRPr lang="en-GB" sz="479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515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5">
          <p15:clr>
            <a:srgbClr val="00000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vid baggrund"/>
          <p:cNvSpPr/>
          <p:nvPr userDrawn="1"/>
        </p:nvSpPr>
        <p:spPr bwMode="auto">
          <a:xfrm>
            <a:off x="0" y="0"/>
            <a:ext cx="12196376" cy="5911200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5" name="Black Rectangle"/>
          <p:cNvSpPr/>
          <p:nvPr userDrawn="1"/>
        </p:nvSpPr>
        <p:spPr>
          <a:xfrm>
            <a:off x="990258" y="1045684"/>
            <a:ext cx="648000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  <a:p>
            <a:pPr algn="ctr"/>
            <a:endParaRPr lang="en-GB" sz="4799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883" y="230400"/>
            <a:ext cx="5645733" cy="7524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dirty="0"/>
              <a:t>Insert title</a:t>
            </a:r>
            <a:endParaRPr lang="en-GB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86095" y="1371600"/>
            <a:ext cx="4976521" cy="4525964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31821" y="315913"/>
            <a:ext cx="5645580" cy="5581650"/>
          </a:xfrm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-1974112" y="340162"/>
            <a:ext cx="18263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én linje</a:t>
            </a:r>
            <a:endParaRPr lang="en-GB" sz="1800"/>
          </a:p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Light eller AU Passata Bold</a:t>
            </a:r>
            <a:endParaRPr lang="en-GB" sz="4799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4" hidden="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6" name="Footer Placeholder 5" hidden="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578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24">
          <p15:clr>
            <a:srgbClr val="A4A3A4"/>
          </p15:clr>
        </p15:guide>
        <p15:guide id="2" pos="3755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vid baggrund"/>
          <p:cNvSpPr/>
          <p:nvPr userDrawn="1"/>
        </p:nvSpPr>
        <p:spPr bwMode="auto">
          <a:xfrm>
            <a:off x="0" y="1"/>
            <a:ext cx="12196376" cy="5911011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5" name="Black Rectangle"/>
          <p:cNvSpPr/>
          <p:nvPr userDrawn="1"/>
        </p:nvSpPr>
        <p:spPr>
          <a:xfrm>
            <a:off x="1001336" y="2694542"/>
            <a:ext cx="648000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  <a:p>
            <a:pPr algn="ctr"/>
            <a:endParaRPr lang="en-GB" sz="4799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095" y="1484784"/>
            <a:ext cx="4976521" cy="971980"/>
          </a:xfrm>
        </p:spPr>
        <p:txBody>
          <a:bodyPr anchor="b" anchorCtr="0"/>
          <a:lstStyle>
            <a:lvl1pPr>
              <a:lnSpc>
                <a:spcPct val="95000"/>
              </a:lnSpc>
              <a:defRPr sz="3000"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86095" y="3010711"/>
            <a:ext cx="4976521" cy="1858449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  <a:p>
            <a:pPr lvl="5"/>
            <a:r>
              <a:rPr lang="en-GB" dirty="0"/>
              <a:t>6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33223" y="315913"/>
            <a:ext cx="5646270" cy="5583600"/>
          </a:xfrm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-1974112" y="1780882"/>
            <a:ext cx="182636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to</a:t>
            </a:r>
            <a:r>
              <a:rPr lang="en-GB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linjer</a:t>
            </a:r>
            <a:endParaRPr lang="en-GB" sz="180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4" hidden="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6" name="Footer Placeholder 5" hidden="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7006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0">
          <p15:clr>
            <a:srgbClr val="A4A3A4"/>
          </p15:clr>
        </p15:guide>
        <p15:guide id="2" pos="3755">
          <p15:clr>
            <a:srgbClr val="A4A3A4"/>
          </p15:clr>
        </p15:guide>
        <p15:guide id="3" orient="horz" pos="3069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316883" y="316800"/>
            <a:ext cx="11562611" cy="55836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663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316883" y="316800"/>
            <a:ext cx="5646270" cy="55836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233223" y="316800"/>
            <a:ext cx="5646270" cy="55836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753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24">
          <p15:clr>
            <a:srgbClr val="A4A3A4"/>
          </p15:clr>
        </p15:guide>
        <p15:guide id="2" pos="3754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316883" y="316800"/>
            <a:ext cx="5646270" cy="26532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16883" y="3237372"/>
            <a:ext cx="5646270" cy="26532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6233223" y="316800"/>
            <a:ext cx="5646270" cy="55836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Date Placeholder 7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9" name="Footer Placeholder 8" hidden="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7533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22">
          <p15:clr>
            <a:srgbClr val="A4A3A4"/>
          </p15:clr>
        </p15:guide>
        <p15:guide id="2" pos="3755">
          <p15:clr>
            <a:srgbClr val="A4A3A4"/>
          </p15:clr>
        </p15:guide>
        <p15:guide id="3" orient="horz" pos="2039">
          <p15:clr>
            <a:srgbClr val="A4A3A4"/>
          </p15:clr>
        </p15:guide>
        <p15:guide id="4" orient="horz" pos="1872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>
          <a:xfrm>
            <a:off x="316883" y="316800"/>
            <a:ext cx="5646270" cy="55836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233223" y="316800"/>
            <a:ext cx="5646270" cy="26532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33223" y="3237372"/>
            <a:ext cx="5646270" cy="26532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Date Placeholder 7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9" name="Footer Placeholder 8" hidden="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4237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22">
          <p15:clr>
            <a:srgbClr val="A4A3A4"/>
          </p15:clr>
        </p15:guide>
        <p15:guide id="2" pos="3755">
          <p15:clr>
            <a:srgbClr val="A4A3A4"/>
          </p15:clr>
        </p15:guide>
        <p15:guide id="3" orient="horz" pos="2039">
          <p15:clr>
            <a:srgbClr val="A4A3A4"/>
          </p15:clr>
        </p15:guide>
        <p15:guide id="4" orient="horz" pos="1872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15996" y="315913"/>
            <a:ext cx="11560010" cy="6220354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24021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vid baggrund"/>
          <p:cNvSpPr/>
          <p:nvPr userDrawn="1"/>
        </p:nvSpPr>
        <p:spPr bwMode="auto">
          <a:xfrm>
            <a:off x="1" y="1"/>
            <a:ext cx="12192000" cy="5897563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Text Placeholder 61"/>
          <p:cNvSpPr>
            <a:spLocks noGrp="1"/>
          </p:cNvSpPr>
          <p:nvPr>
            <p:ph type="body" sz="quarter" idx="16" hasCustomPrompt="1"/>
          </p:nvPr>
        </p:nvSpPr>
        <p:spPr>
          <a:xfrm>
            <a:off x="1846421" y="1412776"/>
            <a:ext cx="8499157" cy="3744416"/>
          </a:xfrm>
        </p:spPr>
        <p:txBody>
          <a:bodyPr/>
          <a:lstStyle>
            <a:lvl1pPr marL="432000" indent="-432000" algn="ctr">
              <a:lnSpc>
                <a:spcPct val="107000"/>
              </a:lnSpc>
              <a:buSzPct val="250000"/>
              <a:buFontTx/>
              <a:buBlip>
                <a:blip r:embed="rId2"/>
              </a:buBlip>
              <a:defRPr sz="2800">
                <a:latin typeface="Georgia" panose="02040502050405020303" pitchFamily="18" charset="0"/>
              </a:defRPr>
            </a:lvl1pPr>
            <a:lvl2pPr marL="216000" indent="-216000" algn="ctr">
              <a:lnSpc>
                <a:spcPct val="99000"/>
              </a:lnSpc>
              <a:buFont typeface="Arial" panose="020B0604020202020204" pitchFamily="34" charset="0"/>
              <a:buChar char="-"/>
              <a:defRPr sz="2000" cap="all" baseline="0">
                <a:latin typeface="Georgia" panose="02040502050405020303" pitchFamily="18" charset="0"/>
              </a:defRPr>
            </a:lvl2pPr>
            <a:lvl3pPr algn="ctr">
              <a:buFontTx/>
              <a:buNone/>
              <a:defRPr/>
            </a:lvl3pPr>
          </a:lstStyle>
          <a:p>
            <a:pPr lvl="0"/>
            <a:r>
              <a:rPr lang="en-GB" dirty="0"/>
              <a:t>Click to add Quote text, for next level ENTER and TAB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566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nd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vid baggrund"/>
          <p:cNvSpPr/>
          <p:nvPr userDrawn="1"/>
        </p:nvSpPr>
        <p:spPr bwMode="auto">
          <a:xfrm>
            <a:off x="1" y="1"/>
            <a:ext cx="12192000" cy="5897563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5995" y="230400"/>
            <a:ext cx="11566212" cy="752400"/>
          </a:xfrm>
        </p:spPr>
        <p:txBody>
          <a:bodyPr anchor="t" anchorCtr="0"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998849" y="1853461"/>
            <a:ext cx="6266328" cy="2725288"/>
          </a:xfrm>
        </p:spPr>
        <p:txBody>
          <a:bodyPr/>
          <a:lstStyle>
            <a:lvl1pPr marL="432000" indent="-432000" algn="ctr">
              <a:lnSpc>
                <a:spcPct val="107000"/>
              </a:lnSpc>
              <a:buSzPct val="250000"/>
              <a:buFontTx/>
              <a:buBlip>
                <a:blip r:embed="rId2"/>
              </a:buBlip>
              <a:defRPr sz="2800">
                <a:latin typeface="Georgia" panose="02040502050405020303" pitchFamily="18" charset="0"/>
              </a:defRPr>
            </a:lvl1pPr>
            <a:lvl2pPr marL="216000" indent="-216000" algn="ctr">
              <a:lnSpc>
                <a:spcPct val="99000"/>
              </a:lnSpc>
              <a:buFont typeface="Arial" panose="020B0604020202020204" pitchFamily="34" charset="0"/>
              <a:buChar char="-"/>
              <a:defRPr sz="2000" cap="all" baseline="0">
                <a:latin typeface="Georgia" panose="02040502050405020303" pitchFamily="18" charset="0"/>
              </a:defRPr>
            </a:lvl2pPr>
            <a:lvl3pPr marL="576000" indent="0">
              <a:buNone/>
              <a:defRPr/>
            </a:lvl3pPr>
          </a:lstStyle>
          <a:p>
            <a:pPr lvl="0"/>
            <a:r>
              <a:rPr lang="en-GB" dirty="0"/>
              <a:t>Click to add Quote text, for next level ENTER and TAB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10" name="Footer Placeholder 9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1341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2"/>
          </p:nvPr>
        </p:nvSpPr>
        <p:spPr>
          <a:xfrm>
            <a:off x="328698" y="328612"/>
            <a:ext cx="11553659" cy="6213475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9227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-2160917" y="1022477"/>
            <a:ext cx="2013173" cy="4734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i overskriften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til AU Passata Light</a:t>
            </a:r>
            <a:endParaRPr lang="en-GB" sz="479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9368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766019" y="1340768"/>
            <a:ext cx="1224455" cy="504056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11068" y="6581497"/>
            <a:ext cx="252066" cy="135422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4" name="Footer Placeholder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97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arvet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034" y="2163364"/>
            <a:ext cx="2531931" cy="2531272"/>
          </a:xfrm>
          <a:prstGeom prst="rect">
            <a:avLst/>
          </a:prstGeom>
        </p:spPr>
      </p:pic>
      <p:sp>
        <p:nvSpPr>
          <p:cNvPr id="5" name="Date Placeholder 4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 hidden="1"/>
          <p:cNvSpPr>
            <a:spLocks noGrp="1"/>
          </p:cNvSpPr>
          <p:nvPr>
            <p:ph type="sldNum" sz="quarter" idx="12"/>
          </p:nvPr>
        </p:nvSpPr>
        <p:spPr>
          <a:xfrm>
            <a:off x="0" y="7020001"/>
            <a:ext cx="0" cy="426079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466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arvet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sp>
        <p:nvSpPr>
          <p:cNvPr id="34" name="Pladsholder til tekst 2"/>
          <p:cNvSpPr txBox="1">
            <a:spLocks/>
          </p:cNvSpPr>
          <p:nvPr userDrawn="1"/>
        </p:nvSpPr>
        <p:spPr>
          <a:xfrm>
            <a:off x="1091198" y="2098690"/>
            <a:ext cx="12748736" cy="1329861"/>
          </a:xfrm>
          <a:prstGeom prst="rect">
            <a:avLst/>
          </a:prstGeom>
        </p:spPr>
        <p:txBody>
          <a:bodyPr wrap="square" lIns="0" tIns="0" rIns="0" bIns="21600">
            <a:spAutoFit/>
          </a:bodyPr>
          <a:lstStyle>
            <a:lvl1pPr marL="0" indent="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None/>
              <a:defRPr sz="2200">
                <a:solidFill>
                  <a:schemeClr val="bg1"/>
                </a:solidFill>
                <a:latin typeface="AU Peto" panose="040C0B07020602020301" pitchFamily="82" charset="0"/>
                <a:ea typeface="AU Peto" panose="040C0B07020602020301" pitchFamily="82" charset="0"/>
                <a:cs typeface="+mn-cs"/>
              </a:defRPr>
            </a:lvl1pPr>
            <a:lvl2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2pPr>
            <a:lvl3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3pPr>
            <a:lvl4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4pPr>
            <a:lvl5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5pPr>
            <a:lvl6pPr marL="13525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6pPr>
            <a:lvl7pPr marL="18097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7pPr>
            <a:lvl8pPr marL="22669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8pPr>
            <a:lvl9pPr marL="27241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lnSpc>
                <a:spcPct val="85000"/>
              </a:lnSpc>
            </a:pPr>
            <a:r>
              <a:rPr lang="en-GB" sz="10000" kern="0" dirty="0">
                <a:solidFill>
                  <a:schemeClr val="accent6"/>
                </a:solidFill>
                <a:latin typeface="AU Peto" panose="040C0B07020602020301" pitchFamily="82" charset="0"/>
              </a:rPr>
              <a:t>Aarhus</a:t>
            </a:r>
            <a:endParaRPr lang="en-GB" sz="2200"/>
          </a:p>
        </p:txBody>
      </p:sp>
      <p:sp>
        <p:nvSpPr>
          <p:cNvPr id="6" name="Pladsholder til tekst 2"/>
          <p:cNvSpPr txBox="1">
            <a:spLocks/>
          </p:cNvSpPr>
          <p:nvPr userDrawn="1"/>
        </p:nvSpPr>
        <p:spPr>
          <a:xfrm>
            <a:off x="7441478" y="2093601"/>
            <a:ext cx="4357619" cy="1329861"/>
          </a:xfrm>
          <a:prstGeom prst="rect">
            <a:avLst/>
          </a:prstGeom>
        </p:spPr>
        <p:txBody>
          <a:bodyPr wrap="square" lIns="0" tIns="0" rIns="0" bIns="21600">
            <a:spAutoFit/>
          </a:bodyPr>
          <a:lstStyle>
            <a:lvl1pPr marL="0" indent="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None/>
              <a:defRPr sz="2200">
                <a:solidFill>
                  <a:schemeClr val="bg1"/>
                </a:solidFill>
                <a:latin typeface="AU Peto" panose="040C0B07020602020301" pitchFamily="82" charset="0"/>
                <a:ea typeface="AU Peto" panose="040C0B07020602020301" pitchFamily="82" charset="0"/>
                <a:cs typeface="+mn-cs"/>
              </a:defRPr>
            </a:lvl1pPr>
            <a:lvl2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2pPr>
            <a:lvl3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3pPr>
            <a:lvl4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4pPr>
            <a:lvl5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5pPr>
            <a:lvl6pPr marL="13525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6pPr>
            <a:lvl7pPr marL="18097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7pPr>
            <a:lvl8pPr marL="22669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8pPr>
            <a:lvl9pPr marL="27241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lnSpc>
                <a:spcPct val="85000"/>
              </a:lnSpc>
            </a:pPr>
            <a:r>
              <a:rPr lang="en-GB" sz="10000" kern="0" dirty="0" err="1">
                <a:solidFill>
                  <a:schemeClr val="bg1"/>
                </a:solidFill>
                <a:latin typeface="AU Peto" panose="040C0B07020602020301" pitchFamily="82" charset="0"/>
              </a:rPr>
              <a:t>uni</a:t>
            </a:r>
            <a:endParaRPr lang="en-GB" sz="10000" kern="0" dirty="0">
              <a:solidFill>
                <a:schemeClr val="bg1"/>
              </a:solidFill>
              <a:latin typeface="AU Peto" panose="040C0B07020602020301" pitchFamily="82" charset="0"/>
            </a:endParaRPr>
          </a:p>
        </p:txBody>
      </p:sp>
      <p:sp>
        <p:nvSpPr>
          <p:cNvPr id="7" name="Pladsholder til tekst 2"/>
          <p:cNvSpPr txBox="1">
            <a:spLocks/>
          </p:cNvSpPr>
          <p:nvPr userDrawn="1"/>
        </p:nvSpPr>
        <p:spPr>
          <a:xfrm>
            <a:off x="1881982" y="3428551"/>
            <a:ext cx="9291452" cy="1329861"/>
          </a:xfrm>
          <a:prstGeom prst="rect">
            <a:avLst/>
          </a:prstGeom>
        </p:spPr>
        <p:txBody>
          <a:bodyPr wrap="square" lIns="0" tIns="0" rIns="0" bIns="21600">
            <a:spAutoFit/>
          </a:bodyPr>
          <a:lstStyle>
            <a:lvl1pPr marL="0" indent="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None/>
              <a:defRPr sz="2200">
                <a:solidFill>
                  <a:schemeClr val="bg1"/>
                </a:solidFill>
                <a:latin typeface="AU Peto" panose="040C0B07020602020301" pitchFamily="82" charset="0"/>
                <a:ea typeface="AU Peto" panose="040C0B07020602020301" pitchFamily="82" charset="0"/>
                <a:cs typeface="+mn-cs"/>
              </a:defRPr>
            </a:lvl1pPr>
            <a:lvl2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2pPr>
            <a:lvl3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3pPr>
            <a:lvl4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4pPr>
            <a:lvl5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5pPr>
            <a:lvl6pPr marL="13525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6pPr>
            <a:lvl7pPr marL="18097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7pPr>
            <a:lvl8pPr marL="22669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8pPr>
            <a:lvl9pPr marL="27241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GB" sz="10000" kern="0" dirty="0" err="1">
                <a:solidFill>
                  <a:schemeClr val="bg1"/>
                </a:solidFill>
                <a:latin typeface="AU Peto" panose="040C0B07020602020301" pitchFamily="82" charset="0"/>
              </a:rPr>
              <a:t>versiet</a:t>
            </a:r>
            <a:endParaRPr lang="en-GB" sz="10000" dirty="0">
              <a:solidFill>
                <a:schemeClr val="bg1"/>
              </a:solidFill>
              <a:latin typeface="AU Peto" panose="040C0B07020602020301" pitchFamily="82" charset="0"/>
            </a:endParaRPr>
          </a:p>
        </p:txBody>
      </p:sp>
      <p:sp>
        <p:nvSpPr>
          <p:cNvPr id="8" name="Date Placeholder 4" hidden="1"/>
          <p:cNvSpPr>
            <a:spLocks noGrp="1"/>
          </p:cNvSpPr>
          <p:nvPr>
            <p:ph type="dt" sz="half" idx="10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9" name="Footer Placeholder 6" hidden="1"/>
          <p:cNvSpPr>
            <a:spLocks noGrp="1"/>
          </p:cNvSpPr>
          <p:nvPr>
            <p:ph type="ftr" sz="quarter" idx="11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Slide Number Placeholder 8" hidden="1"/>
          <p:cNvSpPr>
            <a:spLocks noGrp="1"/>
          </p:cNvSpPr>
          <p:nvPr>
            <p:ph type="sldNum" sz="quarter" idx="12"/>
          </p:nvPr>
        </p:nvSpPr>
        <p:spPr>
          <a:xfrm>
            <a:off x="0" y="7020001"/>
            <a:ext cx="0" cy="426079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6841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Aarhus Universit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 hidden="1"/>
          <p:cNvSpPr>
            <a:spLocks noGrp="1"/>
          </p:cNvSpPr>
          <p:nvPr>
            <p:ph type="dt" sz="half" idx="10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9" name="Footer Placeholder 6" hidden="1"/>
          <p:cNvSpPr>
            <a:spLocks noGrp="1"/>
          </p:cNvSpPr>
          <p:nvPr>
            <p:ph type="ftr" sz="quarter" idx="11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Slide Number Placeholder 8" hidden="1"/>
          <p:cNvSpPr>
            <a:spLocks noGrp="1"/>
          </p:cNvSpPr>
          <p:nvPr>
            <p:ph type="sldNum" sz="quarter" idx="12"/>
          </p:nvPr>
        </p:nvSpPr>
        <p:spPr>
          <a:xfrm>
            <a:off x="0" y="7020001"/>
            <a:ext cx="0" cy="426079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Farvet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sp>
        <p:nvSpPr>
          <p:cNvPr id="5" name="LAN_AUWBreak" descr="{&quot;templafy&quot;:{&quot;id&quot;:&quot;e16eeb1f-7a9b-4994-a45b-3151755f6554&quot;}}"/>
          <p:cNvSpPr/>
          <p:nvPr userDrawn="1"/>
        </p:nvSpPr>
        <p:spPr bwMode="auto">
          <a:xfrm>
            <a:off x="6024182" y="2804401"/>
            <a:ext cx="7540566" cy="739391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183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4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Danish School of Education</a:t>
            </a:r>
          </a:p>
        </p:txBody>
      </p:sp>
      <p:pic>
        <p:nvPicPr>
          <p:cNvPr id="6" name="Logo whit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33" y="2864711"/>
            <a:ext cx="2228980" cy="111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0039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3AD16-17EA-4C04-B192-FF2FAACDA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90DB3-C272-8857-581D-4A8DC253B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2D99-3D41-70A0-83C7-32E850BA3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364-DF4D-46FA-9603-7DB6F0A31BE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07B99-475E-35EB-6F9F-15D3A0FD0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0E6E2-751D-5BDF-B564-47C8C486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7AA39-10DC-443F-AC70-25AD0043F8C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939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2.emf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1813B5-2A41-5C27-B7E0-D603DEF4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43182-73AD-0D40-3DCC-23A18443D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19043-2191-16F3-BF2E-3BC4C2360E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886069-5185-423F-843D-C2F3A033B90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4536C-B9BE-F920-FD20-E3C829D7C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E17EA-46F5-6E05-831C-C882CC57D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580A79-C1F5-4728-9713-FF2EEEBEE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/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78417F83-4CBA-48F2-BAD0-783AE3701E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3" name="Footer Placeholder 2" hidden="1"/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3" name="Black Rectangle"/>
          <p:cNvSpPr/>
          <p:nvPr userDrawn="1"/>
        </p:nvSpPr>
        <p:spPr>
          <a:xfrm>
            <a:off x="989698" y="1663088"/>
            <a:ext cx="648000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  <a:p>
            <a:pPr algn="ctr"/>
            <a:endParaRPr lang="en-GB" sz="4799" dirty="0"/>
          </a:p>
        </p:txBody>
      </p:sp>
      <p:pic>
        <p:nvPicPr>
          <p:cNvPr id="7" name="Au logo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79" y="5999002"/>
            <a:ext cx="557715" cy="558000"/>
          </a:xfrm>
          <a:prstGeom prst="rect">
            <a:avLst/>
          </a:prstGeom>
        </p:spPr>
      </p:pic>
      <p:pic>
        <p:nvPicPr>
          <p:cNvPr id="10" name="Billede streg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82" y="5997600"/>
            <a:ext cx="71753" cy="558000"/>
          </a:xfrm>
          <a:prstGeom prst="rect">
            <a:avLst/>
          </a:prstGeom>
        </p:spPr>
      </p:pic>
      <p:sp>
        <p:nvSpPr>
          <p:cNvPr id="1027" name="Placeholder title 1"/>
          <p:cNvSpPr>
            <a:spLocks noGrp="1" noChangeArrowheads="1"/>
          </p:cNvSpPr>
          <p:nvPr>
            <p:ph type="title"/>
          </p:nvPr>
        </p:nvSpPr>
        <p:spPr bwMode="auto">
          <a:xfrm>
            <a:off x="315996" y="149115"/>
            <a:ext cx="11560010" cy="130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title style</a:t>
            </a:r>
            <a:endParaRPr lang="en-GB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6095" y="1960079"/>
            <a:ext cx="10222987" cy="393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  <a:endParaRPr lang="en-GB"/>
          </a:p>
          <a:p>
            <a:pPr lvl="1"/>
            <a:r>
              <a:rPr lang="en-GB" noProof="0" dirty="0"/>
              <a:t>Second level</a:t>
            </a:r>
            <a:endParaRPr lang="en-GB"/>
          </a:p>
          <a:p>
            <a:pPr lvl="2"/>
            <a:r>
              <a:rPr lang="en-GB" noProof="0" dirty="0"/>
              <a:t>Third level</a:t>
            </a:r>
            <a:endParaRPr lang="en-GB"/>
          </a:p>
          <a:p>
            <a:pPr lvl="3"/>
            <a:r>
              <a:rPr lang="en-GB" noProof="0" dirty="0"/>
              <a:t>Fourth level</a:t>
            </a:r>
            <a:endParaRPr lang="en-GB"/>
          </a:p>
          <a:p>
            <a:pPr lvl="4"/>
            <a:r>
              <a:rPr lang="en-GB" noProof="0" dirty="0"/>
              <a:t>Fifth level</a:t>
            </a:r>
            <a:endParaRPr lang="en-GB"/>
          </a:p>
          <a:p>
            <a:pPr lvl="5"/>
            <a:r>
              <a:rPr lang="en-GB" noProof="0" dirty="0"/>
              <a:t>6 level</a:t>
            </a:r>
            <a:endParaRPr lang="en-GB"/>
          </a:p>
          <a:p>
            <a:pPr lvl="6"/>
            <a:r>
              <a:rPr lang="en-GB" noProof="0" dirty="0"/>
              <a:t>7 level</a:t>
            </a:r>
            <a:endParaRPr lang="en-GB"/>
          </a:p>
          <a:p>
            <a:pPr lvl="7"/>
            <a:r>
              <a:rPr lang="en-GB" noProof="0" dirty="0"/>
              <a:t>8 level</a:t>
            </a:r>
            <a:endParaRPr lang="en-GB"/>
          </a:p>
          <a:p>
            <a:pPr lvl="8"/>
            <a:r>
              <a:rPr lang="en-GB" noProof="0" dirty="0"/>
              <a:t>9 level</a:t>
            </a:r>
            <a:endParaRPr lang="en-GB"/>
          </a:p>
        </p:txBody>
      </p:sp>
      <p:sp>
        <p:nvSpPr>
          <p:cNvPr id="5" name="Date_DateCustomA" descr="{&quot;templafy&quot;:{&quot;id&quot;:&quot;a117666b-b860-4803-8c47-d07c5a282c51&quot;}}">
            <a:extLst>
              <a:ext uri="{FF2B5EF4-FFF2-40B4-BE49-F238E27FC236}">
                <a16:creationId xmlns:a16="http://schemas.microsoft.com/office/drawing/2014/main" id="{2DB864AE-EC00-948C-4AD8-CC3FC72BC82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92294" y="5997600"/>
            <a:ext cx="2272432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tx1"/>
                </a:solidFill>
                <a:latin typeface="+mn-lt"/>
              </a:rPr>
              <a:t>5. March 2026</a:t>
            </a:r>
          </a:p>
        </p:txBody>
      </p:sp>
      <p:sp>
        <p:nvSpPr>
          <p:cNvPr id="4" name="FLD_Event" descr="{&quot;templafy&quot;:{&quot;id&quot;:&quot;846bcfd0-ec4a-4d3a-bb6b-1b0a4be2ba22&quot;}}">
            <a:extLst>
              <a:ext uri="{FF2B5EF4-FFF2-40B4-BE49-F238E27FC236}">
                <a16:creationId xmlns:a16="http://schemas.microsoft.com/office/drawing/2014/main" id="{D0C255F4-97F5-2F16-C830-C233FA325C1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92294" y="5997600"/>
            <a:ext cx="2272432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tx1"/>
                </a:solidFill>
                <a:latin typeface="+mn-lt"/>
              </a:rPr>
              <a:t>NERA Conference, Aarhus, Denmark </a:t>
            </a:r>
          </a:p>
        </p:txBody>
      </p:sp>
      <p:sp>
        <p:nvSpPr>
          <p:cNvPr id="28" name="USR_Title" descr="{&quot;templafy&quot;:{&quot;id&quot;:&quot;37e7287e-0560-4122-89d0-6413cf1e7731&quot;}}"/>
          <p:cNvSpPr txBox="1">
            <a:spLocks noChangeArrowheads="1"/>
          </p:cNvSpPr>
          <p:nvPr userDrawn="1"/>
        </p:nvSpPr>
        <p:spPr bwMode="auto">
          <a:xfrm>
            <a:off x="6241669" y="5997600"/>
            <a:ext cx="2983193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tx1"/>
                </a:solidFill>
                <a:latin typeface="+mn-lt"/>
              </a:rPr>
              <a:t>Postdoc</a:t>
            </a:r>
          </a:p>
        </p:txBody>
      </p:sp>
      <p:sp>
        <p:nvSpPr>
          <p:cNvPr id="21" name="USR_Name" descr="{&quot;templafy&quot;:{&quot;id&quot;:&quot;d3685629-f10e-426f-8d85-9a74a81c233c&quot;}}"/>
          <p:cNvSpPr txBox="1">
            <a:spLocks noChangeArrowheads="1"/>
          </p:cNvSpPr>
          <p:nvPr userDrawn="1"/>
        </p:nvSpPr>
        <p:spPr bwMode="auto">
          <a:xfrm>
            <a:off x="6241669" y="5997600"/>
            <a:ext cx="2983193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en-GB" sz="700" b="0" cap="all" baseline="0" dirty="0">
                <a:solidFill>
                  <a:schemeClr val="tx1"/>
                </a:solidFill>
                <a:latin typeface="+mn-lt"/>
              </a:rPr>
              <a:t>Rosie Ann Alexander</a:t>
            </a:r>
          </a:p>
        </p:txBody>
      </p:sp>
      <p:pic>
        <p:nvPicPr>
          <p:cNvPr id="1964235144" name="SecondaryLogo_sort" descr="{&quot;templafy&quot;:{&quot;id&quot;:&quot;1f3c3d24-49bd-4b5a-a51e-bd235ca883e3&quot;}}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208659" y="5999002"/>
            <a:ext cx="1660032" cy="558000"/>
          </a:xfrm>
          <a:prstGeom prst="rect">
            <a:avLst/>
          </a:prstGeom>
        </p:spPr>
      </p:pic>
      <p:sp>
        <p:nvSpPr>
          <p:cNvPr id="25" name="OFF_logo2Computed" descr="{&quot;templafy&quot;:{&quot;id&quot;:&quot;51acb10e-d5c7-4c74-9a5e-2bacb051b955&quot;}}"/>
          <p:cNvSpPr txBox="1">
            <a:spLocks noChangeArrowheads="1"/>
          </p:cNvSpPr>
          <p:nvPr userDrawn="1"/>
        </p:nvSpPr>
        <p:spPr bwMode="auto">
          <a:xfrm>
            <a:off x="972254" y="5997600"/>
            <a:ext cx="2350657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GB" sz="600" cap="all" spc="40" baseline="0" dirty="0">
                <a:solidFill>
                  <a:schemeClr val="tx1"/>
                </a:solidFill>
                <a:latin typeface="AU Passata Light" pitchFamily="34" charset="0"/>
              </a:rPr>
              <a:t>Aarhus University</a:t>
            </a:r>
          </a:p>
        </p:txBody>
      </p:sp>
      <p:sp>
        <p:nvSpPr>
          <p:cNvPr id="26" name="OFF_logo1Computed" descr="{&quot;templafy&quot;:{&quot;id&quot;:&quot;df1a5fed-5bc4-4a59-ae06-5a35fc792ee6&quot;}}"/>
          <p:cNvSpPr/>
          <p:nvPr userDrawn="1"/>
        </p:nvSpPr>
        <p:spPr bwMode="auto">
          <a:xfrm>
            <a:off x="972252" y="5997601"/>
            <a:ext cx="1914484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en-GB" sz="1000" b="0" i="0" u="none" strike="noStrike" cap="all" normalizeH="0" baseline="0" noProof="1">
                <a:ln>
                  <a:noFill/>
                </a:ln>
                <a:solidFill>
                  <a:schemeClr val="tx1"/>
                </a:solidFill>
                <a:effectLst/>
                <a:latin typeface="AU Passata" pitchFamily="34" charset="0"/>
              </a:rPr>
              <a:t>Danish School of Education</a:t>
            </a:r>
          </a:p>
        </p:txBody>
      </p:sp>
      <p:sp>
        <p:nvSpPr>
          <p:cNvPr id="1030" name="Sidetal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811068" y="6581497"/>
            <a:ext cx="252066" cy="13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lnSpc>
                <a:spcPts val="1200"/>
              </a:lnSpc>
              <a:buFontTx/>
              <a:buNone/>
              <a:defRPr sz="700" spc="40" baseline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16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hf sldNum="0" hdr="0" ftr="0"/>
  <p:txStyles>
    <p:titleStyle>
      <a:lvl1pPr algn="l" rtl="0" eaLnBrk="1" fontAlgn="base" hangingPunct="1">
        <a:lnSpc>
          <a:spcPct val="89000"/>
        </a:lnSpc>
        <a:spcBef>
          <a:spcPct val="0"/>
        </a:spcBef>
        <a:spcAft>
          <a:spcPct val="0"/>
        </a:spcAft>
        <a:defRPr sz="4500" b="1" cap="all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9pPr>
    </p:titleStyle>
    <p:bodyStyle>
      <a:lvl1pPr marL="0" indent="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Calibri" panose="020F0502020204030204" pitchFamily="34" charset="0"/>
        <a:buChar char="​"/>
        <a:defRPr sz="2000" b="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2pPr>
      <a:lvl3pPr marL="75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152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4pPr>
      <a:lvl5pPr marL="1512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5pPr>
      <a:lvl6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6pPr>
      <a:lvl7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7pPr>
      <a:lvl8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8pPr>
      <a:lvl9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3715">
          <p15:clr>
            <a:srgbClr val="000000"/>
          </p15:clr>
        </p15:guide>
        <p15:guide id="5" orient="horz" pos="4131">
          <p15:clr>
            <a:srgbClr val="A4A3A4"/>
          </p15:clr>
        </p15:guide>
        <p15:guide id="6" pos="7479">
          <p15:clr>
            <a:srgbClr val="A4A3A4"/>
          </p15:clr>
        </p15:guide>
        <p15:guide id="7" orient="horz" pos="1234">
          <p15:clr>
            <a:srgbClr val="000000"/>
          </p15:clr>
        </p15:guide>
        <p15:guide id="8" pos="7059">
          <p15:clr>
            <a:srgbClr val="000000"/>
          </p15:clr>
        </p15:guide>
        <p15:guide id="9" pos="199">
          <p15:clr>
            <a:srgbClr val="A4A3A4"/>
          </p15:clr>
        </p15:guide>
        <p15:guide id="10" pos="621">
          <p15:clr>
            <a:srgbClr val="000000"/>
          </p15:clr>
        </p15:guide>
        <p15:guide id="11" orient="horz" pos="199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customXml" Target="../../customXml/item4.xml"/><Relationship Id="rId1" Type="http://schemas.openxmlformats.org/officeDocument/2006/relationships/customXml" Target="../../customXml/item3.xml"/><Relationship Id="rId6" Type="http://schemas.openxmlformats.org/officeDocument/2006/relationships/image" Target="../media/image1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87427" y="2482344"/>
            <a:ext cx="10220325" cy="1661993"/>
          </a:xfrm>
        </p:spPr>
        <p:txBody>
          <a:bodyPr/>
          <a:lstStyle/>
          <a:p>
            <a:r>
              <a:rPr lang="en-US" dirty="0"/>
              <a:t>Making plans for your Groups</a:t>
            </a:r>
            <a:endParaRPr lang="en-GB" noProof="0" dirty="0"/>
          </a:p>
        </p:txBody>
      </p:sp>
      <p:pic>
        <p:nvPicPr>
          <p:cNvPr id="4" name="Picture 3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B4252908-60E0-8D64-8E35-91C7B25956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869" y="5939822"/>
            <a:ext cx="3184794" cy="668154"/>
          </a:xfrm>
          <a:prstGeom prst="rect">
            <a:avLst/>
          </a:prstGeom>
        </p:spPr>
      </p:pic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94832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FD313-42F4-913E-3366-3F922FA9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56765" cy="1325563"/>
          </a:xfrm>
        </p:spPr>
        <p:txBody>
          <a:bodyPr/>
          <a:lstStyle/>
          <a:p>
            <a:r>
              <a:rPr lang="en-US" dirty="0"/>
              <a:t>Building your ideas and plans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51FF5-7CFE-0FA2-8EC8-23B4553F7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6993"/>
            <a:ext cx="6581503" cy="412784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your country groups you have already had a lot of discussion</a:t>
            </a:r>
          </a:p>
          <a:p>
            <a:r>
              <a:rPr lang="en-US" dirty="0"/>
              <a:t>You have started to make plans for your activities in this project (some of you might be quite far along). </a:t>
            </a:r>
          </a:p>
          <a:p>
            <a:r>
              <a:rPr lang="en-US" dirty="0"/>
              <a:t>In the next few hours we will review your ideas and I will introduce a way of thinking about your work to help you reflect on your plans, and hopefully strengthen them. </a:t>
            </a:r>
            <a:endParaRPr lang="en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7A252-7A07-5C44-0DCD-CE9234130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877" y="274955"/>
            <a:ext cx="3517011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323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5682-D36D-A2D7-EF99-CE88014EB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stages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EB626-4C52-EFF5-33BE-531391E71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07629" cy="4351338"/>
          </a:xfrm>
        </p:spPr>
        <p:txBody>
          <a:bodyPr>
            <a:normAutofit/>
          </a:bodyPr>
          <a:lstStyle/>
          <a:p>
            <a:r>
              <a:rPr lang="en-US" dirty="0"/>
              <a:t>Who you are, your priorities and aims</a:t>
            </a:r>
          </a:p>
          <a:p>
            <a:r>
              <a:rPr lang="en-US" dirty="0"/>
              <a:t>Developing plans </a:t>
            </a:r>
          </a:p>
          <a:p>
            <a:r>
              <a:rPr lang="en-US" dirty="0"/>
              <a:t>Making a timeline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There will be a lot of post it notes! </a:t>
            </a:r>
          </a:p>
          <a:p>
            <a:pPr marL="0" indent="0">
              <a:buNone/>
            </a:pPr>
            <a:r>
              <a:rPr lang="en-US" dirty="0"/>
              <a:t>You can take pictures to record your work.</a:t>
            </a:r>
          </a:p>
          <a:p>
            <a:pPr marL="0" indent="0">
              <a:buNone/>
            </a:pPr>
            <a:r>
              <a:rPr lang="en-US" dirty="0"/>
              <a:t>You may not finish all your thinking – that is okay, this is a starting point that you can build on in the coming months.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108979-DBA5-243F-62F1-F13B72195E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67" r="22413" b="6857"/>
          <a:stretch>
            <a:fillRect/>
          </a:stretch>
        </p:blipFill>
        <p:spPr>
          <a:xfrm>
            <a:off x="7672572" y="1244783"/>
            <a:ext cx="4014331" cy="493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603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8759B-E12C-47C3-2DD5-A541FF3E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1: Who are we, and what are our priorities and aims? 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B540F-0199-75E4-5A76-8E05D8A1C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 your own, write on 3 post it notes:</a:t>
            </a:r>
          </a:p>
          <a:p>
            <a:pPr lvl="1"/>
            <a:r>
              <a:rPr lang="en-US" dirty="0"/>
              <a:t>Who are you and what do you do</a:t>
            </a:r>
          </a:p>
          <a:p>
            <a:pPr lvl="1"/>
            <a:r>
              <a:rPr lang="en-US" dirty="0"/>
              <a:t>What is your no.1 aim for this project – what would you like to be different at the end of the project?</a:t>
            </a:r>
          </a:p>
          <a:p>
            <a:pPr lvl="1"/>
            <a:r>
              <a:rPr lang="en-DK" dirty="0"/>
              <a:t>What is the </a:t>
            </a:r>
            <a:r>
              <a:rPr lang="en-US" dirty="0"/>
              <a:t>top priority for what</a:t>
            </a:r>
            <a:r>
              <a:rPr lang="en-DK" dirty="0"/>
              <a:t> </a:t>
            </a:r>
            <a:r>
              <a:rPr lang="en-US" dirty="0"/>
              <a:t>your country group</a:t>
            </a:r>
            <a:r>
              <a:rPr lang="en-DK" dirty="0"/>
              <a:t> could do </a:t>
            </a:r>
            <a:r>
              <a:rPr lang="en-US" dirty="0"/>
              <a:t>to help make</a:t>
            </a:r>
            <a:r>
              <a:rPr lang="en-DK" dirty="0"/>
              <a:t> that change</a:t>
            </a:r>
            <a:r>
              <a:rPr lang="en-US" dirty="0"/>
              <a:t>?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897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4E066-32BE-45CF-9189-04D8BB6A3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ideas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E8E03-8C5E-F360-7F02-C79F692F9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 group: </a:t>
            </a:r>
          </a:p>
          <a:p>
            <a:pPr lvl="1"/>
            <a:r>
              <a:rPr lang="en-US" dirty="0"/>
              <a:t>Each person share what is written on your </a:t>
            </a:r>
            <a:r>
              <a:rPr lang="en-US" dirty="0" err="1"/>
              <a:t>post-it</a:t>
            </a:r>
            <a:r>
              <a:rPr lang="en-US" dirty="0"/>
              <a:t> notes. (try not to get into discussion! Just share what you have written). </a:t>
            </a:r>
          </a:p>
          <a:p>
            <a:pPr lvl="1"/>
            <a:r>
              <a:rPr lang="en-US" dirty="0"/>
              <a:t>Gather the </a:t>
            </a:r>
            <a:r>
              <a:rPr lang="en-US" dirty="0" err="1"/>
              <a:t>post-it</a:t>
            </a:r>
            <a:r>
              <a:rPr lang="en-US" dirty="0"/>
              <a:t> notes into three groups: who we are, our aims, our activities</a:t>
            </a:r>
          </a:p>
          <a:p>
            <a:pPr lvl="1"/>
            <a:r>
              <a:rPr lang="en-US" dirty="0"/>
              <a:t>Finish with some discussion about your ideas for aims and activities: </a:t>
            </a:r>
          </a:p>
          <a:p>
            <a:pPr lvl="2"/>
            <a:r>
              <a:rPr lang="en-US" dirty="0"/>
              <a:t>do you have questions for each other?  </a:t>
            </a:r>
          </a:p>
          <a:p>
            <a:pPr lvl="2"/>
            <a:r>
              <a:rPr lang="en-US" dirty="0"/>
              <a:t>are there themes in what you have written?</a:t>
            </a:r>
          </a:p>
          <a:p>
            <a:pPr lvl="2"/>
            <a:r>
              <a:rPr lang="en-US" dirty="0"/>
              <a:t>What else do you notice? </a:t>
            </a:r>
          </a:p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21440300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76CAE-6626-4346-CA09-9AF28A78D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2: Turning aspirations into plans 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B4C03-8DB5-64DB-4424-4E11B056E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Now you have a set of ideas of aims and activities – and have discussed some priorities</a:t>
            </a:r>
          </a:p>
          <a:p>
            <a:r>
              <a:rPr lang="en-US" dirty="0"/>
              <a:t>We will now build a more elaborated plan about how to take these forward using a structured approach: a theory of change</a:t>
            </a:r>
            <a:endParaRPr lang="en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694E28-E1A2-12A8-9C38-20CC8D34B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036" y="1394221"/>
            <a:ext cx="5126400" cy="435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6696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68554-7D69-C5BB-B30F-6D88D812E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of Change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F33FD-EB5B-13FE-22B6-1FAC0655E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theory of change helps you to ‘think through’ an activity from what you plan to do to what you hope it will achieve. </a:t>
            </a:r>
          </a:p>
          <a:p>
            <a:r>
              <a:rPr lang="en-US" dirty="0"/>
              <a:t>It helps to identify the ‘theory’ of how you think your activity will achieve the impacts you want it to</a:t>
            </a:r>
          </a:p>
          <a:p>
            <a:r>
              <a:rPr lang="en-US" dirty="0"/>
              <a:t>It helps to identify assumptions you are making….</a:t>
            </a:r>
          </a:p>
          <a:p>
            <a:r>
              <a:rPr lang="en-US" dirty="0"/>
              <a:t>…which can help you refine your plans</a:t>
            </a:r>
          </a:p>
          <a:p>
            <a:r>
              <a:rPr lang="en-US" dirty="0"/>
              <a:t>A theory of change also helps with evaluation because you can evaluate if the activities are achieving the outcomes in the ways you expect. 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0747419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69B3A-FB5A-8732-66AD-0CC67797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of change process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FF151-6665-8AB1-E8F7-0B8D09599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Inputs: resources</a:t>
            </a:r>
          </a:p>
          <a:p>
            <a:r>
              <a:rPr lang="en-US" dirty="0"/>
              <a:t>Activities: what you will do </a:t>
            </a:r>
            <a:endParaRPr lang="en-DK" dirty="0"/>
          </a:p>
          <a:p>
            <a:r>
              <a:rPr lang="en-US" dirty="0"/>
              <a:t>Outputs: </a:t>
            </a:r>
            <a:r>
              <a:rPr lang="en-DK" dirty="0"/>
              <a:t>what the project directly produces or delivers</a:t>
            </a:r>
            <a:endParaRPr lang="en-US" dirty="0"/>
          </a:p>
          <a:p>
            <a:r>
              <a:rPr lang="en-US" dirty="0"/>
              <a:t>Outcomes: short term changes that will happen (often to your target group)</a:t>
            </a:r>
          </a:p>
          <a:p>
            <a:r>
              <a:rPr lang="en-US" dirty="0"/>
              <a:t>Impact: </a:t>
            </a:r>
            <a:r>
              <a:rPr lang="en-DK" dirty="0"/>
              <a:t>the broader, longer-term change </a:t>
            </a:r>
            <a:r>
              <a:rPr lang="en-US" dirty="0"/>
              <a:t>you</a:t>
            </a:r>
            <a:r>
              <a:rPr lang="en-DK" dirty="0"/>
              <a:t> ultimately want to contribute to</a:t>
            </a:r>
            <a:endParaRPr lang="en-US" dirty="0"/>
          </a:p>
          <a:p>
            <a:endParaRPr lang="en-US" dirty="0"/>
          </a:p>
          <a:p>
            <a:r>
              <a:rPr lang="en-US" dirty="0"/>
              <a:t>Assumptions: </a:t>
            </a:r>
            <a:r>
              <a:rPr lang="en-DK" dirty="0"/>
              <a:t>why we think the change will happen</a:t>
            </a:r>
            <a:endParaRPr lang="en-US" dirty="0"/>
          </a:p>
          <a:p>
            <a:r>
              <a:rPr lang="en-US" dirty="0"/>
              <a:t>Context: </a:t>
            </a:r>
            <a:r>
              <a:rPr lang="en-DK" dirty="0"/>
              <a:t>what might enable, constrain or alter the pathway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0399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0D40-7C46-FF53-8163-ADD60C216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(1)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3E161-72C6-4562-4FEA-7265558FB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39194" cy="4351338"/>
          </a:xfrm>
        </p:spPr>
        <p:txBody>
          <a:bodyPr/>
          <a:lstStyle/>
          <a:p>
            <a:r>
              <a:rPr lang="en-US" dirty="0"/>
              <a:t>From Noble (2019) </a:t>
            </a:r>
            <a:r>
              <a:rPr lang="en-US" i="1" dirty="0"/>
              <a:t>Theory of Change in 10 steps</a:t>
            </a:r>
            <a:endParaRPr lang="en-DK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C17EFA-DD2D-B7AE-284E-EC1CBBBC0F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714" t="22476" r="23179" b="9931"/>
          <a:stretch>
            <a:fillRect/>
          </a:stretch>
        </p:blipFill>
        <p:spPr>
          <a:xfrm>
            <a:off x="6453051" y="-58754"/>
            <a:ext cx="5399317" cy="681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9563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69031-DDBF-DD42-5A38-623B6EE6E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FF4AE-5FBA-F592-5777-720DC6C4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(1)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D5856-7C10-29D8-DF87-DBB57627C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4691063"/>
          </a:xfrm>
        </p:spPr>
        <p:txBody>
          <a:bodyPr/>
          <a:lstStyle/>
          <a:p>
            <a:r>
              <a:rPr lang="en-US" dirty="0"/>
              <a:t>From Noble (2019) </a:t>
            </a:r>
            <a:r>
              <a:rPr lang="en-US" i="1" dirty="0"/>
              <a:t>Theory of Change in 10 steps</a:t>
            </a:r>
            <a:endParaRPr lang="en-DK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9C88BA-C1FA-B630-7F59-2B9AE16C48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77" t="27567" r="15917" b="24841"/>
          <a:stretch>
            <a:fillRect/>
          </a:stretch>
        </p:blipFill>
        <p:spPr>
          <a:xfrm>
            <a:off x="1103777" y="2165669"/>
            <a:ext cx="9984446" cy="36712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D75731-278D-BF8B-5553-565E502554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964" t="65333" r="33679" b="8217"/>
          <a:stretch>
            <a:fillRect/>
          </a:stretch>
        </p:blipFill>
        <p:spPr>
          <a:xfrm>
            <a:off x="8347166" y="4837975"/>
            <a:ext cx="3579223" cy="181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3403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072EC-E5D4-E1A5-25A3-DB996CE10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66979-9293-2A1E-31A3-56358F4CA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(1)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32D86-986D-6F6D-6FFA-4CD7AA6FF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39194" cy="4351338"/>
          </a:xfrm>
        </p:spPr>
        <p:txBody>
          <a:bodyPr/>
          <a:lstStyle/>
          <a:p>
            <a:r>
              <a:rPr lang="en-US" dirty="0"/>
              <a:t>From Noble (2019) </a:t>
            </a:r>
            <a:r>
              <a:rPr lang="en-US" i="1" dirty="0"/>
              <a:t>Theory of Change in 10 steps</a:t>
            </a:r>
            <a:endParaRPr lang="en-DK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6DDA1C-D5B7-E57A-D1E1-9D86F633C0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714" t="22476" r="23179" b="9931"/>
          <a:stretch>
            <a:fillRect/>
          </a:stretch>
        </p:blipFill>
        <p:spPr>
          <a:xfrm>
            <a:off x="6453051" y="-58754"/>
            <a:ext cx="5399317" cy="681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9645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228D-D70F-722D-2E1C-E3F288B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(2)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D9A88-6C6F-F546-0D01-515BDB4D3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17984" cy="4351338"/>
          </a:xfrm>
        </p:spPr>
        <p:txBody>
          <a:bodyPr/>
          <a:lstStyle/>
          <a:p>
            <a:r>
              <a:rPr lang="en-US" dirty="0"/>
              <a:t>Alexander, Hooley and Mellors-Bourne (2023) </a:t>
            </a:r>
            <a:r>
              <a:rPr lang="en-US" i="1" dirty="0"/>
              <a:t>Supporting Local Students and Graduates </a:t>
            </a:r>
            <a:endParaRPr lang="en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FCEFB1-6436-F35C-2AEA-B777999171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94" t="18475" r="34991" b="7810"/>
          <a:stretch>
            <a:fillRect/>
          </a:stretch>
        </p:blipFill>
        <p:spPr>
          <a:xfrm>
            <a:off x="6374675" y="0"/>
            <a:ext cx="5517984" cy="712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3330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B07C4-FBEE-BB94-DC8D-E88B9E156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turn: building a theory of change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C7937-3615-DED4-EC8C-667DB37DF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fundamental aim of your work in your country? </a:t>
            </a:r>
          </a:p>
          <a:p>
            <a:pPr lvl="1"/>
            <a:r>
              <a:rPr lang="en-US" dirty="0"/>
              <a:t>My guess: Improving support to NEET young people </a:t>
            </a:r>
          </a:p>
          <a:p>
            <a:pPr lvl="1"/>
            <a:r>
              <a:rPr lang="en-US" dirty="0"/>
              <a:t>Contributing to the wider impact: reducing levels of NEET young people</a:t>
            </a:r>
          </a:p>
          <a:p>
            <a:r>
              <a:rPr lang="en-US" dirty="0"/>
              <a:t>Work back from that aim. What would need to happen to achieve this aim? What activities do you need to do and how are they going to help?  </a:t>
            </a:r>
          </a:p>
          <a:p>
            <a:r>
              <a:rPr lang="en-US" dirty="0"/>
              <a:t>Start to build the logic: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DK" dirty="0"/>
              <a:t>What we</a:t>
            </a:r>
            <a:r>
              <a:rPr lang="en-US" dirty="0"/>
              <a:t> will</a:t>
            </a:r>
            <a:r>
              <a:rPr lang="en-DK" dirty="0"/>
              <a:t> do → What </a:t>
            </a:r>
            <a:r>
              <a:rPr lang="en-US" dirty="0"/>
              <a:t>will </a:t>
            </a:r>
            <a:r>
              <a:rPr lang="en-DK" dirty="0"/>
              <a:t>change → What </a:t>
            </a:r>
            <a:r>
              <a:rPr lang="en-US" dirty="0"/>
              <a:t>will </a:t>
            </a:r>
            <a:r>
              <a:rPr lang="en-DK" dirty="0"/>
              <a:t>change next → </a:t>
            </a:r>
            <a:r>
              <a:rPr lang="en-US" dirty="0"/>
              <a:t>	</a:t>
            </a:r>
            <a:r>
              <a:rPr lang="en-DK" dirty="0"/>
              <a:t>Longer-term change</a:t>
            </a:r>
            <a:endParaRPr lang="en-US" b="1" dirty="0"/>
          </a:p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25655405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123C1-7382-F7BC-2A65-22D5FE7EA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33CFC-943D-EBA9-3737-AC9BF578B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EDE44-9072-7954-BE43-857F9AAAF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7097EE-8E91-2D35-64CA-FCBCFFF3CE93}"/>
              </a:ext>
            </a:extLst>
          </p:cNvPr>
          <p:cNvSpPr/>
          <p:nvPr/>
        </p:nvSpPr>
        <p:spPr>
          <a:xfrm>
            <a:off x="1471613" y="3157537"/>
            <a:ext cx="1340643" cy="8858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Conduct Research</a:t>
            </a:r>
            <a:endParaRPr lang="en-DK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57A35A4-E566-1AD5-6725-247E630BD84F}"/>
              </a:ext>
            </a:extLst>
          </p:cNvPr>
          <p:cNvSpPr/>
          <p:nvPr/>
        </p:nvSpPr>
        <p:spPr>
          <a:xfrm>
            <a:off x="9565481" y="3138485"/>
            <a:ext cx="1635919" cy="1447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Improve support for NEET young people</a:t>
            </a:r>
            <a:endParaRPr lang="en-DK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8C83D2C-8B57-495D-F672-81B94A59F467}"/>
              </a:ext>
            </a:extLst>
          </p:cNvPr>
          <p:cNvSpPr/>
          <p:nvPr/>
        </p:nvSpPr>
        <p:spPr>
          <a:xfrm>
            <a:off x="3286126" y="3429000"/>
            <a:ext cx="5840908" cy="3286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32724099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65522-2187-3282-ED2C-45A7A7432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4249D-CEA5-0161-F887-897C45F0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9B8-4CD4-58F0-5EEE-661E8C1A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251376-05AA-D985-C43C-EA79BF4D101A}"/>
              </a:ext>
            </a:extLst>
          </p:cNvPr>
          <p:cNvSpPr/>
          <p:nvPr/>
        </p:nvSpPr>
        <p:spPr>
          <a:xfrm>
            <a:off x="1471613" y="3157537"/>
            <a:ext cx="1340643" cy="8858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Conduct Research</a:t>
            </a:r>
            <a:endParaRPr lang="en-DK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29603E-A9A0-BCCC-409E-E9BFB2E8DE65}"/>
              </a:ext>
            </a:extLst>
          </p:cNvPr>
          <p:cNvSpPr/>
          <p:nvPr/>
        </p:nvSpPr>
        <p:spPr>
          <a:xfrm>
            <a:off x="9565481" y="3138485"/>
            <a:ext cx="1635919" cy="1447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Improve support for NEET young people</a:t>
            </a:r>
            <a:endParaRPr lang="en-DK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FD5096E-CFF1-5DCC-14B4-92FA5397F9B6}"/>
              </a:ext>
            </a:extLst>
          </p:cNvPr>
          <p:cNvSpPr/>
          <p:nvPr/>
        </p:nvSpPr>
        <p:spPr>
          <a:xfrm>
            <a:off x="3286126" y="3429000"/>
            <a:ext cx="5840908" cy="3286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E1ECDFD8-AD35-E8A0-FDD2-3039F2178A2B}"/>
              </a:ext>
            </a:extLst>
          </p:cNvPr>
          <p:cNvSpPr/>
          <p:nvPr/>
        </p:nvSpPr>
        <p:spPr>
          <a:xfrm>
            <a:off x="2812256" y="399256"/>
            <a:ext cx="3457575" cy="2092325"/>
          </a:xfrm>
          <a:prstGeom prst="cloud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data will this gather? Why will this help? How will change happen?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43925674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4871F-05D1-818E-4657-364EDEE91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8B983-CA80-50F7-3C02-28EB343A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7FCD4-2EEA-6276-3E9D-D40578068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68289D-7050-3B4A-637D-EFD6D8B75838}"/>
              </a:ext>
            </a:extLst>
          </p:cNvPr>
          <p:cNvSpPr/>
          <p:nvPr/>
        </p:nvSpPr>
        <p:spPr>
          <a:xfrm>
            <a:off x="1471613" y="3157537"/>
            <a:ext cx="1340643" cy="8858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Conduct Research</a:t>
            </a:r>
            <a:endParaRPr lang="en-DK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E64877-4E73-3263-A275-4BFFD9598AE6}"/>
              </a:ext>
            </a:extLst>
          </p:cNvPr>
          <p:cNvSpPr/>
          <p:nvPr/>
        </p:nvSpPr>
        <p:spPr>
          <a:xfrm>
            <a:off x="9565481" y="3138485"/>
            <a:ext cx="1635919" cy="1447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Improve support for NEET young people</a:t>
            </a:r>
            <a:endParaRPr lang="en-DK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B13478C-6C3C-0B1B-85E0-731CF193D29D}"/>
              </a:ext>
            </a:extLst>
          </p:cNvPr>
          <p:cNvSpPr/>
          <p:nvPr/>
        </p:nvSpPr>
        <p:spPr>
          <a:xfrm>
            <a:off x="3286126" y="3429000"/>
            <a:ext cx="5840908" cy="3286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939E8501-E441-2B45-8E9C-A6A05693F8FE}"/>
              </a:ext>
            </a:extLst>
          </p:cNvPr>
          <p:cNvSpPr/>
          <p:nvPr/>
        </p:nvSpPr>
        <p:spPr>
          <a:xfrm>
            <a:off x="2812256" y="399256"/>
            <a:ext cx="3457575" cy="2092325"/>
          </a:xfrm>
          <a:prstGeom prst="cloud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data will this gather? Why will this help? How will change happen?</a:t>
            </a:r>
            <a:endParaRPr lang="en-DK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EC41B2-D40E-7B19-D83B-E050C86CEE72}"/>
              </a:ext>
            </a:extLst>
          </p:cNvPr>
          <p:cNvSpPr/>
          <p:nvPr/>
        </p:nvSpPr>
        <p:spPr>
          <a:xfrm>
            <a:off x="2812256" y="4586288"/>
            <a:ext cx="1635919" cy="8858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 what young people feel they need</a:t>
            </a:r>
            <a:endParaRPr lang="en-DK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2B22CA-B95B-ABEC-A593-BE003976C4ED}"/>
              </a:ext>
            </a:extLst>
          </p:cNvPr>
          <p:cNvSpPr/>
          <p:nvPr/>
        </p:nvSpPr>
        <p:spPr>
          <a:xfrm>
            <a:off x="5229225" y="4886325"/>
            <a:ext cx="1635919" cy="8858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Communicate findings to practitioners</a:t>
            </a:r>
            <a:endParaRPr lang="en-DK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EB2C1-68B9-FF44-06E5-AD53155653D0}"/>
              </a:ext>
            </a:extLst>
          </p:cNvPr>
          <p:cNvSpPr/>
          <p:nvPr/>
        </p:nvSpPr>
        <p:spPr>
          <a:xfrm>
            <a:off x="7572375" y="4586288"/>
            <a:ext cx="1635919" cy="105727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Practitioners adapt their work</a:t>
            </a:r>
            <a:endParaRPr lang="en-DK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31D5BB-AF95-1564-5BF7-305A9B5C4C1A}"/>
              </a:ext>
            </a:extLst>
          </p:cNvPr>
          <p:cNvCxnSpPr>
            <a:stCxn id="4" idx="2"/>
          </p:cNvCxnSpPr>
          <p:nvPr/>
        </p:nvCxnSpPr>
        <p:spPr>
          <a:xfrm>
            <a:off x="2141935" y="4043362"/>
            <a:ext cx="670321" cy="10144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79C02DC-EFC0-25FE-0FEE-0EDBDCB6D793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4448175" y="5029201"/>
            <a:ext cx="781050" cy="300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ACE9E4D-C70B-2C0B-7B73-D707EF70EA51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6865144" y="5114926"/>
            <a:ext cx="707231" cy="2143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45149E0-A2EE-1BA3-0B68-1F9DFDD59512}"/>
              </a:ext>
            </a:extLst>
          </p:cNvPr>
          <p:cNvCxnSpPr/>
          <p:nvPr/>
        </p:nvCxnSpPr>
        <p:spPr>
          <a:xfrm flipV="1">
            <a:off x="9208294" y="4586288"/>
            <a:ext cx="850106" cy="5286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03983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01C4A-ED3C-5AF0-0B35-E785487C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05E41-3CD7-559B-B457-8304EEED9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BD204-DD74-1069-9D20-B8D8BD2C1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DB2F00-96E9-246C-B9C3-B86E698EE50E}"/>
              </a:ext>
            </a:extLst>
          </p:cNvPr>
          <p:cNvSpPr/>
          <p:nvPr/>
        </p:nvSpPr>
        <p:spPr>
          <a:xfrm>
            <a:off x="1471613" y="3157537"/>
            <a:ext cx="1340643" cy="8858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Conduct Research</a:t>
            </a:r>
            <a:endParaRPr lang="en-DK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BE82FF-0E88-7974-CAC9-79BFA112D2FE}"/>
              </a:ext>
            </a:extLst>
          </p:cNvPr>
          <p:cNvSpPr/>
          <p:nvPr/>
        </p:nvSpPr>
        <p:spPr>
          <a:xfrm>
            <a:off x="9565481" y="3138485"/>
            <a:ext cx="1635919" cy="1447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Improve support for NEET young people</a:t>
            </a:r>
            <a:endParaRPr lang="en-DK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FED2408-7F38-0B59-1A18-12E9C0AE0560}"/>
              </a:ext>
            </a:extLst>
          </p:cNvPr>
          <p:cNvSpPr/>
          <p:nvPr/>
        </p:nvSpPr>
        <p:spPr>
          <a:xfrm>
            <a:off x="3286126" y="3429000"/>
            <a:ext cx="5840908" cy="3286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04AC6713-6548-F404-E631-6D7261346FDF}"/>
              </a:ext>
            </a:extLst>
          </p:cNvPr>
          <p:cNvSpPr/>
          <p:nvPr/>
        </p:nvSpPr>
        <p:spPr>
          <a:xfrm>
            <a:off x="2812256" y="399256"/>
            <a:ext cx="3457575" cy="2092325"/>
          </a:xfrm>
          <a:prstGeom prst="cloud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data will this gather? Why will this help? How will change happen?</a:t>
            </a:r>
            <a:endParaRPr lang="en-DK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347BFA-7D25-5662-36F7-350E2C322728}"/>
              </a:ext>
            </a:extLst>
          </p:cNvPr>
          <p:cNvSpPr/>
          <p:nvPr/>
        </p:nvSpPr>
        <p:spPr>
          <a:xfrm>
            <a:off x="2812256" y="4586288"/>
            <a:ext cx="1635919" cy="8858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 what young people feel they need</a:t>
            </a:r>
            <a:endParaRPr lang="en-DK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F8F27B-1FA7-4F1E-A0E4-7C8B21F6BDF6}"/>
              </a:ext>
            </a:extLst>
          </p:cNvPr>
          <p:cNvSpPr/>
          <p:nvPr/>
        </p:nvSpPr>
        <p:spPr>
          <a:xfrm>
            <a:off x="5229225" y="4886325"/>
            <a:ext cx="1635919" cy="8858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Communicate findings to practitioners</a:t>
            </a:r>
            <a:endParaRPr lang="en-DK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E6E103-FC48-73D3-E27F-C4EEDCA546CA}"/>
              </a:ext>
            </a:extLst>
          </p:cNvPr>
          <p:cNvSpPr/>
          <p:nvPr/>
        </p:nvSpPr>
        <p:spPr>
          <a:xfrm>
            <a:off x="7572375" y="4586288"/>
            <a:ext cx="1635919" cy="105727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Practitioners adapt their work</a:t>
            </a:r>
            <a:endParaRPr lang="en-DK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23145A-7D65-B979-2CD3-238B6CE829E4}"/>
              </a:ext>
            </a:extLst>
          </p:cNvPr>
          <p:cNvCxnSpPr>
            <a:stCxn id="4" idx="2"/>
          </p:cNvCxnSpPr>
          <p:nvPr/>
        </p:nvCxnSpPr>
        <p:spPr>
          <a:xfrm>
            <a:off x="2141935" y="4043362"/>
            <a:ext cx="670321" cy="10144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D001975-07F0-9EF5-7731-3AA80171E701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4448175" y="5029201"/>
            <a:ext cx="781050" cy="300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19A22F-376F-31CC-2F36-B58E867A5639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6865144" y="5114926"/>
            <a:ext cx="707231" cy="2143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E4A27AA-FF37-5C87-265A-D26D289DE86A}"/>
              </a:ext>
            </a:extLst>
          </p:cNvPr>
          <p:cNvCxnSpPr/>
          <p:nvPr/>
        </p:nvCxnSpPr>
        <p:spPr>
          <a:xfrm flipV="1">
            <a:off x="9208294" y="4586288"/>
            <a:ext cx="850106" cy="5286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B93D80F-453D-D60F-8FAF-49328DEC6051}"/>
              </a:ext>
            </a:extLst>
          </p:cNvPr>
          <p:cNvSpPr/>
          <p:nvPr/>
        </p:nvSpPr>
        <p:spPr>
          <a:xfrm>
            <a:off x="6269831" y="5969794"/>
            <a:ext cx="1635919" cy="85725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Training for practitioners</a:t>
            </a:r>
            <a:endParaRPr lang="en-DK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E6006C-2E24-F5E5-80C2-7EA95BE5F6E7}"/>
              </a:ext>
            </a:extLst>
          </p:cNvPr>
          <p:cNvCxnSpPr>
            <a:endCxn id="9" idx="2"/>
          </p:cNvCxnSpPr>
          <p:nvPr/>
        </p:nvCxnSpPr>
        <p:spPr>
          <a:xfrm flipV="1">
            <a:off x="7886700" y="5643563"/>
            <a:ext cx="503635" cy="2571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16E47C2-BBF8-9479-DD7F-D327A9E64DD9}"/>
              </a:ext>
            </a:extLst>
          </p:cNvPr>
          <p:cNvSpPr/>
          <p:nvPr/>
        </p:nvSpPr>
        <p:spPr>
          <a:xfrm>
            <a:off x="4057650" y="5969794"/>
            <a:ext cx="1635919" cy="75009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  <a:endParaRPr lang="en-DK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A9D09C2-01BC-28D8-4201-373628A03C28}"/>
              </a:ext>
            </a:extLst>
          </p:cNvPr>
          <p:cNvCxnSpPr>
            <a:stCxn id="18" idx="3"/>
            <a:endCxn id="12" idx="1"/>
          </p:cNvCxnSpPr>
          <p:nvPr/>
        </p:nvCxnSpPr>
        <p:spPr>
          <a:xfrm>
            <a:off x="5693569" y="6344842"/>
            <a:ext cx="576262" cy="535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29568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2AB3A-2B75-9C23-7E20-54FEBDB17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F3C4E-A358-696E-FD31-90303DAB8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turn: building a theory of change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013CA-6A17-EF9B-6A09-782BF45A8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fundamental aim of your work in your country? </a:t>
            </a:r>
          </a:p>
          <a:p>
            <a:pPr lvl="1"/>
            <a:r>
              <a:rPr lang="en-US" dirty="0"/>
              <a:t>My guess: Improving support to NEET young people </a:t>
            </a:r>
          </a:p>
          <a:p>
            <a:pPr lvl="1"/>
            <a:r>
              <a:rPr lang="en-US" dirty="0"/>
              <a:t>Contributing to the wider impact: reducing levels of NEET young people</a:t>
            </a:r>
          </a:p>
          <a:p>
            <a:r>
              <a:rPr lang="en-US" dirty="0"/>
              <a:t>Work back from that aim. What would need to happen to achieve this aim? What activities do you need to do and how are they going to help?  </a:t>
            </a:r>
          </a:p>
          <a:p>
            <a:r>
              <a:rPr lang="en-US" dirty="0"/>
              <a:t>Keep thinking about assumptions: what are we assuming in this process? What might we need to do about these assumptions? </a:t>
            </a:r>
          </a:p>
        </p:txBody>
      </p:sp>
    </p:spTree>
    <p:extLst>
      <p:ext uri="{BB962C8B-B14F-4D97-AF65-F5344CB8AC3E}">
        <p14:creationId xmlns:p14="http://schemas.microsoft.com/office/powerpoint/2010/main" val="178697090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2A99E-0A7B-4555-D20A-D90B3DC07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F9B04-F2A1-4A04-3BC2-BD4E40342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Finishing touches: Note your assumptions and contextual factors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F7E31-093B-3E79-C8BD-4740445A7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assumptions are you making?</a:t>
            </a:r>
          </a:p>
          <a:p>
            <a:r>
              <a:rPr lang="en-US" dirty="0"/>
              <a:t>What important contextual factors might complicate the process?</a:t>
            </a:r>
          </a:p>
          <a:p>
            <a:r>
              <a:rPr lang="en-US" dirty="0"/>
              <a:t>(You may like to think about these in other terms e.g. dependencies and risks)</a:t>
            </a:r>
          </a:p>
          <a:p>
            <a:r>
              <a:rPr lang="en-US" dirty="0"/>
              <a:t>Write these down</a:t>
            </a:r>
          </a:p>
        </p:txBody>
      </p:sp>
    </p:spTree>
    <p:extLst>
      <p:ext uri="{BB962C8B-B14F-4D97-AF65-F5344CB8AC3E}">
        <p14:creationId xmlns:p14="http://schemas.microsoft.com/office/powerpoint/2010/main" val="293537518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3E359-9CA7-58A9-BED2-B6FC60C5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3: timeline and responsibilities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6A328-AB07-61A0-7B27-528B2C67E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76913" cy="4351338"/>
          </a:xfrm>
        </p:spPr>
        <p:txBody>
          <a:bodyPr>
            <a:normAutofit/>
          </a:bodyPr>
          <a:lstStyle/>
          <a:p>
            <a:r>
              <a:rPr lang="en-US" dirty="0"/>
              <a:t>Look at your theory of change</a:t>
            </a:r>
          </a:p>
          <a:p>
            <a:r>
              <a:rPr lang="en-US" dirty="0"/>
              <a:t>What needs to happen and when to achieve your goals? </a:t>
            </a:r>
          </a:p>
          <a:p>
            <a:r>
              <a:rPr lang="en-US" dirty="0"/>
              <a:t>Who will do these things?</a:t>
            </a:r>
          </a:p>
          <a:p>
            <a:endParaRPr lang="en-US" dirty="0"/>
          </a:p>
        </p:txBody>
      </p:sp>
      <p:pic>
        <p:nvPicPr>
          <p:cNvPr id="5" name="Picture 4" descr="Stopwatch with time motion blur">
            <a:extLst>
              <a:ext uri="{FF2B5EF4-FFF2-40B4-BE49-F238E27FC236}">
                <a16:creationId xmlns:a16="http://schemas.microsoft.com/office/drawing/2014/main" id="{06E83D23-9A1F-B923-A8F2-1D0B06424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389" y="1690687"/>
            <a:ext cx="3209924" cy="481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4737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7CC2E-77EF-A0AF-3F08-F99000FE2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Gather your actions into a timeline</a:t>
            </a:r>
            <a:endParaRPr lang="en-DK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4AEECD-5238-270D-5506-F83359039C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521458"/>
              </p:ext>
            </p:extLst>
          </p:nvPr>
        </p:nvGraphicFramePr>
        <p:xfrm>
          <a:off x="838200" y="2111375"/>
          <a:ext cx="10515600" cy="3166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88424167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43830105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2037734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550022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14608464"/>
                    </a:ext>
                  </a:extLst>
                </a:gridCol>
              </a:tblGrid>
              <a:tr h="1203325">
                <a:tc>
                  <a:txBody>
                    <a:bodyPr/>
                    <a:lstStyle/>
                    <a:p>
                      <a:r>
                        <a:rPr lang="en-US" dirty="0"/>
                        <a:t>Before Christmas 2026</a:t>
                      </a:r>
                      <a:endParaRPr lang="en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Spring 2027</a:t>
                      </a:r>
                    </a:p>
                    <a:p>
                      <a:r>
                        <a:rPr lang="en-US" dirty="0"/>
                        <a:t>(Jan-March)</a:t>
                      </a:r>
                      <a:endParaRPr lang="en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Summer 2027</a:t>
                      </a:r>
                    </a:p>
                    <a:p>
                      <a:r>
                        <a:rPr lang="en-US" dirty="0"/>
                        <a:t>Apr-Sept (Faroe islands)</a:t>
                      </a:r>
                      <a:endParaRPr lang="en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Winter 2027 (Oct-Dec)</a:t>
                      </a:r>
                      <a:endParaRPr lang="en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Spring 2028</a:t>
                      </a:r>
                    </a:p>
                    <a:p>
                      <a:r>
                        <a:rPr lang="en-US" dirty="0"/>
                        <a:t>(Jan – March) </a:t>
                      </a:r>
                      <a:r>
                        <a:rPr lang="en-US" dirty="0" err="1"/>
                        <a:t>Åland</a:t>
                      </a:r>
                      <a:r>
                        <a:rPr lang="en-US" dirty="0"/>
                        <a:t> meeting)</a:t>
                      </a:r>
                      <a:endParaRPr lang="en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037961"/>
                  </a:ext>
                </a:extLst>
              </a:tr>
              <a:tr h="1072067">
                <a:tc>
                  <a:txBody>
                    <a:bodyPr/>
                    <a:lstStyle/>
                    <a:p>
                      <a:endParaRPr lang="en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639225"/>
                  </a:ext>
                </a:extLst>
              </a:tr>
              <a:tr h="891226">
                <a:tc>
                  <a:txBody>
                    <a:bodyPr/>
                    <a:lstStyle/>
                    <a:p>
                      <a:endParaRPr lang="en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457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55044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3FFA9-55FB-51F8-2EFF-29F956E47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 your ideas with each other </a:t>
            </a:r>
            <a:endParaRPr lang="en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1449B-03DA-E84C-4365-108BE6A2E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K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FA48E8-7BE2-295E-97D9-B2983A647F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189" b="47292"/>
          <a:stretch>
            <a:fillRect/>
          </a:stretch>
        </p:blipFill>
        <p:spPr>
          <a:xfrm>
            <a:off x="3109019" y="1825625"/>
            <a:ext cx="5592068" cy="472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7596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27"/>
  <p:tag name="AS_OS" val="Unix 6.5.0.1014"/>
  <p:tag name="AS_RELEASE_DATE" val="2023.08.14"/>
  <p:tag name="AS_TITLE" val="Aspose.Slides for .NET Standard 2.0"/>
  <p:tag name="AS_VERSION" val="2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235437374745988"/>
</p:tagLst>
</file>

<file path=ppt/theme/theme1.xml><?xml version="1.0" encoding="utf-8"?>
<a:theme xmlns:a="http://schemas.openxmlformats.org/drawingml/2006/main" name="Office Theme">
  <a:themeElements>
    <a:clrScheme name="08 AU Red">
      <a:dk1>
        <a:srgbClr val="000000"/>
      </a:dk1>
      <a:lt1>
        <a:srgbClr val="FFFFFF"/>
      </a:lt1>
      <a:dk2>
        <a:srgbClr val="5B0C0C"/>
      </a:dk2>
      <a:lt2>
        <a:srgbClr val="5F3408"/>
      </a:lt2>
      <a:accent1>
        <a:srgbClr val="0A1449"/>
      </a:accent1>
      <a:accent2>
        <a:srgbClr val="183D83"/>
      </a:accent2>
      <a:accent3>
        <a:srgbClr val="87D1F4"/>
      </a:accent3>
      <a:accent4>
        <a:srgbClr val="33525F"/>
      </a:accent4>
      <a:accent5>
        <a:srgbClr val="548195"/>
      </a:accent5>
      <a:accent6>
        <a:srgbClr val="C6C6C6"/>
      </a:accent6>
      <a:hlink>
        <a:srgbClr val="03428E"/>
      </a:hlink>
      <a:folHlink>
        <a:srgbClr val="03428E"/>
      </a:folHlink>
    </a:clrScheme>
    <a:fontScheme name="Office">
      <a:majorFont>
        <a:latin typeface="Aptos Display" panose="02110004020202020204"/>
        <a:ea typeface="Aptos Display" panose="0211000402020202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ptos" panose="0211000402020202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U 16:9">
  <a:themeElements>
    <a:clrScheme name="01 AU Blue">
      <a:dk1>
        <a:srgbClr val="000000"/>
      </a:dk1>
      <a:lt1>
        <a:srgbClr val="FFFFFF"/>
      </a:lt1>
      <a:dk2>
        <a:srgbClr val="002546"/>
      </a:dk2>
      <a:lt2>
        <a:srgbClr val="002546"/>
      </a:lt2>
      <a:accent1>
        <a:srgbClr val="0A1449"/>
      </a:accent1>
      <a:accent2>
        <a:srgbClr val="183D83"/>
      </a:accent2>
      <a:accent3>
        <a:srgbClr val="87D1F4"/>
      </a:accent3>
      <a:accent4>
        <a:srgbClr val="33525F"/>
      </a:accent4>
      <a:accent5>
        <a:srgbClr val="548195"/>
      </a:accent5>
      <a:accent6>
        <a:srgbClr val="C6C6C6"/>
      </a:accent6>
      <a:hlink>
        <a:srgbClr val="03428E"/>
      </a:hlink>
      <a:folHlink>
        <a:srgbClr val="03428E"/>
      </a:folHlink>
    </a:clrScheme>
    <a:fontScheme name="AU Passata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950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sz="1600" b="0" i="0" u="none" strike="noStrike" cap="none" normalizeH="0" baseline="0" dirty="0" err="1">
            <a:ln>
              <a:noFill/>
            </a:ln>
            <a:solidFill>
              <a:schemeClr val="bg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95000"/>
          </a:lnSpc>
          <a:defRPr sz="160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U PowerPoint Template 16-9.potx" id="{7A6F7BDC-B87C-43B1-A03F-8FC29EB8E4AA}" vid="{0342C178-0357-4DD1-B9D7-A15D067ACA9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TemplafyFormConfiguration><![CDATA[{"formFields":[],"formDataEntries":[]}]]></TemplafyFormConfiguration>
</file>

<file path=customXml/item2.xml><?xml version="1.0" encoding="utf-8"?>
<TemplafyTemplateConfiguration><![CDATA[{"elementsMetadata":[],"transformationConfigurations":[],"templateName":"blankpresentation","templateDescription":"","enableDocumentContentUpdater":false,"version":"2.0"}]]></TemplafyTemplateConfiguration>
</file>

<file path=customXml/item3.xml><?xml version="1.0" encoding="utf-8"?>
<TemplafySlideFormConfiguration><![CDATA[{"formFields":[{"required":true,"helpTexts":{},"spacing":{},"shareValue":false,"type":"datePicker","name":"Date","label":"Date"},{"required":false,"placeholder":"","lines":1,"helpTexts":{},"spacing":{},"shareValue":false,"type":"textBox","name":"EventOccasion","label":"Event / Occasion"}],"formDataEntries":[]}]]></TemplafySlideFormConfiguration>
</file>

<file path=customXml/item4.xml><?xml version="1.0" encoding="utf-8"?>
<TemplafySlideTemplateConfiguration><![CDATA[{"slideVersion":4,"isValidatorEnabled":false,"isLocked":false,"elementsMetadata":[{"type":"shape","elementConfiguration":{"binding":"{{FormatDateTime(Form.Date, \"d. MMMM yyyy\")}}","visibility":"","type":"text","disableUpdates":false}},{"type":"shape","elementConfiguration":{"binding":"{{Form.EventOccasion}}","visibility":"","type":"text","disableUpdates":false}},{"type":"shape","elementConfiguration":{"binding":"{{Switch(UserProfile.DocumentLanguage.Language,\"da-DK\",UserProfile.Title,\"en-GB\",UserProfile.Title_EN,UserProfile.Title)}}","visibility":"","type":"text","disableUpdates":false}},{"type":"shape","elementConfiguration":{"binding":"{{UserProfile.Name}}","visibility":"","type":"text","disableUpdates":false}},{"type":"shape","elementConfiguration":{"inheritDimensions":"{{InheritDimensions.InheritNone}}","width":"4.61 cm","height":"1.55 cm","image":"{{UserProfile.UnitId.ExtraLogoRef.ImageRightAlignedNegRef.ImageFile}}","visibility":"","type":"image","disableUpdates":false}},{"type":"shape","elementConfiguration":{"binding":"{{UserProfile.UnitId.Logo2}}","visibility":"","type":"text","disableUpdates":false}},{"type":"shape","elementConfiguration":{"binding":"{{UserProfile.UnitId.Logo1PowerPoint}}","visibility":"","type":"text","disableUpdates":false}}],"slideId":"638344221284623770","enableDocumentContentUpdater":false,"version":"2.0"}]]></TemplafySlideTemplateConfiguration>
</file>

<file path=customXml/itemProps1.xml><?xml version="1.0" encoding="utf-8"?>
<ds:datastoreItem xmlns:ds="http://schemas.openxmlformats.org/officeDocument/2006/customXml" ds:itemID="{C5938109-F486-41EA-929F-D7DF65C5D6B1}">
  <ds:schemaRefs/>
</ds:datastoreItem>
</file>

<file path=customXml/itemProps2.xml><?xml version="1.0" encoding="utf-8"?>
<ds:datastoreItem xmlns:ds="http://schemas.openxmlformats.org/officeDocument/2006/customXml" ds:itemID="{386C9AF7-FC43-4772-BF6D-26FE95C56D62}">
  <ds:schemaRefs/>
</ds:datastoreItem>
</file>

<file path=customXml/itemProps3.xml><?xml version="1.0" encoding="utf-8"?>
<ds:datastoreItem xmlns:ds="http://schemas.openxmlformats.org/officeDocument/2006/customXml" ds:itemID="{70825110-D614-445B-B707-E703AB415BF3}">
  <ds:schemaRefs/>
</ds:datastoreItem>
</file>

<file path=customXml/itemProps4.xml><?xml version="1.0" encoding="utf-8"?>
<ds:datastoreItem xmlns:ds="http://schemas.openxmlformats.org/officeDocument/2006/customXml" ds:itemID="{0388EA5B-E840-4444-BF68-3AA9B1A58D41}">
  <ds:schemaRefs/>
</ds:datastoreItem>
</file>

<file path=docMetadata/LabelInfo.xml><?xml version="1.0" encoding="utf-8"?>
<clbl:labelList xmlns:clbl="http://schemas.microsoft.com/office/2020/mipLabelMetadata">
  <clbl:label id="{61fd1d36-fecb-47ca-b7d7-d0df0370a198}" enabled="0" method="" siteId="{61fd1d36-fecb-47ca-b7d7-d0df0370a19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1000</Words>
  <Application>Microsoft Office PowerPoint</Application>
  <PresentationFormat>Widescreen</PresentationFormat>
  <Paragraphs>108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Aptos</vt:lpstr>
      <vt:lpstr>Aptos Display</vt:lpstr>
      <vt:lpstr>Arial</vt:lpstr>
      <vt:lpstr>AU Passata</vt:lpstr>
      <vt:lpstr>AU Passata Light</vt:lpstr>
      <vt:lpstr>AU Peto</vt:lpstr>
      <vt:lpstr>Calibri</vt:lpstr>
      <vt:lpstr>Georgia</vt:lpstr>
      <vt:lpstr>Office Theme</vt:lpstr>
      <vt:lpstr>AU 16:9</vt:lpstr>
      <vt:lpstr>Making plans for your Groups</vt:lpstr>
      <vt:lpstr>Building your ideas and plans</vt:lpstr>
      <vt:lpstr>Three stages</vt:lpstr>
      <vt:lpstr>Part 1: Who are we, and what are our priorities and aims? </vt:lpstr>
      <vt:lpstr>Sharing ideas</vt:lpstr>
      <vt:lpstr>Part 2: Turning aspirations into plans </vt:lpstr>
      <vt:lpstr>Theory of Change</vt:lpstr>
      <vt:lpstr>Theory of change process</vt:lpstr>
      <vt:lpstr>Example (1)</vt:lpstr>
      <vt:lpstr>Example (1)</vt:lpstr>
      <vt:lpstr>Example (1)</vt:lpstr>
      <vt:lpstr>Example (2)</vt:lpstr>
      <vt:lpstr>Your turn: building a theory of change</vt:lpstr>
      <vt:lpstr>PowerPoint Presentation</vt:lpstr>
      <vt:lpstr>PowerPoint Presentation</vt:lpstr>
      <vt:lpstr>PowerPoint Presentation</vt:lpstr>
      <vt:lpstr>PowerPoint Presentation</vt:lpstr>
      <vt:lpstr>Your turn: building a theory of change</vt:lpstr>
      <vt:lpstr>Finishing touches: Note your assumptions and contextual factors</vt:lpstr>
      <vt:lpstr>Part 3: timeline and responsibilities</vt:lpstr>
      <vt:lpstr>Gather your actions into a timeline</vt:lpstr>
      <vt:lpstr>Share your ideas with each other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2025-07-01T08:55:32Z</dcterms:created>
  <dcterms:modified xsi:type="dcterms:W3CDTF">2026-09-09T08:51:47Z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2024-11-22T08:25:59</vt:lpwstr>
  </property>
  <property fmtid="{D5CDD505-2E9C-101B-9397-08002B2CF9AE}" pid="3" name="TemplafyTenantId">
    <vt:lpwstr>auoffice</vt:lpwstr>
  </property>
  <property fmtid="{D5CDD505-2E9C-101B-9397-08002B2CF9AE}" pid="4" name="TemplafyTemplateId">
    <vt:lpwstr>1054884838842826800</vt:lpwstr>
  </property>
  <property fmtid="{D5CDD505-2E9C-101B-9397-08002B2CF9AE}" pid="5" name="TemplafyUserProfileId">
    <vt:lpwstr>1208773638152257598</vt:lpwstr>
  </property>
  <property fmtid="{D5CDD505-2E9C-101B-9397-08002B2CF9AE}" pid="6" name="TemplafyLanguageCode">
    <vt:lpwstr>en-GB</vt:lpwstr>
  </property>
  <property fmtid="{D5CDD505-2E9C-101B-9397-08002B2CF9AE}" pid="7" name="TemplafyFromBlank">
    <vt:bool>true</vt:bool>
  </property>
</Properties>
</file>